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1" r:id="rId3"/>
    <p:sldId id="291" r:id="rId4"/>
    <p:sldId id="284" r:id="rId5"/>
    <p:sldId id="297" r:id="rId6"/>
    <p:sldId id="294" r:id="rId7"/>
    <p:sldId id="326" r:id="rId8"/>
    <p:sldId id="327" r:id="rId9"/>
    <p:sldId id="328" r:id="rId10"/>
    <p:sldId id="293" r:id="rId11"/>
    <p:sldId id="295" r:id="rId12"/>
    <p:sldId id="298" r:id="rId13"/>
    <p:sldId id="325" r:id="rId14"/>
  </p:sldIdLst>
  <p:sldSz cx="12192000" cy="6858000"/>
  <p:notesSz cx="6735763" cy="98663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  <a:srgbClr val="D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Evaluación Memoria</a:t>
            </a:r>
            <a:r>
              <a:rPr lang="es-ES" baseline="0" dirty="0"/>
              <a:t> FIS</a:t>
            </a:r>
            <a:endParaRPr lang="es-E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EV. CIENTÍFICO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PROYECTO</c:v>
                </c:pt>
                <c:pt idx="1">
                  <c:v>EQUIPO</c:v>
                </c:pt>
                <c:pt idx="2">
                  <c:v>IMPACTO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7D-4B0A-969F-A7599A9A442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EV. ESTRATÉGICO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Hoja1!$A$2:$A$4</c:f>
              <c:strCache>
                <c:ptCount val="3"/>
                <c:pt idx="0">
                  <c:v>PROYECTO</c:v>
                </c:pt>
                <c:pt idx="1">
                  <c:v>EQUIPO</c:v>
                </c:pt>
                <c:pt idx="2">
                  <c:v>IMPACTO</c:v>
                </c:pt>
              </c:strCache>
            </c:strRef>
          </c:cat>
          <c:val>
            <c:numRef>
              <c:f>Hoja1!$C$2:$C$4</c:f>
              <c:numCache>
                <c:formatCode>General</c:formatCode>
                <c:ptCount val="3"/>
                <c:pt idx="0">
                  <c:v>10</c:v>
                </c:pt>
                <c:pt idx="1">
                  <c:v>10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7D-4B0A-969F-A7599A9A4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90304"/>
        <c:axId val="45492048"/>
      </c:barChart>
      <c:catAx>
        <c:axId val="4749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5492048"/>
        <c:crosses val="autoZero"/>
        <c:auto val="1"/>
        <c:lblAlgn val="ctr"/>
        <c:lblOffset val="100"/>
        <c:noMultiLvlLbl val="0"/>
      </c:catAx>
      <c:valAx>
        <c:axId val="45492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749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A45CF-E42D-47B6-876B-33B442752848}" type="doc">
      <dgm:prSet loTypeId="urn:microsoft.com/office/officeart/2005/8/layout/cycle8" loCatId="cycle" qsTypeId="urn:microsoft.com/office/officeart/2005/8/quickstyle/simple1" qsCatId="simple" csTypeId="urn:microsoft.com/office/officeart/2005/8/colors/accent1_4" csCatId="accent1" phldr="1"/>
      <dgm:spPr/>
    </dgm:pt>
    <dgm:pt modelId="{A3815189-8605-49CC-B0EC-1F9E1E70E707}">
      <dgm:prSet phldrT="[Texto]"/>
      <dgm:spPr/>
      <dgm:t>
        <a:bodyPr/>
        <a:lstStyle/>
        <a:p>
          <a:r>
            <a:rPr lang="es-ES" dirty="0"/>
            <a:t>PUBLICACIÓN CONVOCATORIA</a:t>
          </a:r>
        </a:p>
      </dgm:t>
    </dgm:pt>
    <dgm:pt modelId="{B55A5BFA-CB4B-4416-88E6-335D8BD3473B}" type="parTrans" cxnId="{10807CFA-7889-4CD0-9DC9-C17F8171EC5E}">
      <dgm:prSet/>
      <dgm:spPr/>
      <dgm:t>
        <a:bodyPr/>
        <a:lstStyle/>
        <a:p>
          <a:endParaRPr lang="es-ES"/>
        </a:p>
      </dgm:t>
    </dgm:pt>
    <dgm:pt modelId="{2E0A67A7-C979-4A0E-9828-5A0F9276ED4B}" type="sibTrans" cxnId="{10807CFA-7889-4CD0-9DC9-C17F8171EC5E}">
      <dgm:prSet/>
      <dgm:spPr/>
      <dgm:t>
        <a:bodyPr/>
        <a:lstStyle/>
        <a:p>
          <a:endParaRPr lang="es-ES"/>
        </a:p>
      </dgm:t>
    </dgm:pt>
    <dgm:pt modelId="{16D8A7E8-B70E-4725-A383-7A9C49B975BD}">
      <dgm:prSet phldrT="[Texto]"/>
      <dgm:spPr/>
      <dgm:t>
        <a:bodyPr/>
        <a:lstStyle/>
        <a:p>
          <a:r>
            <a:rPr lang="es-ES" dirty="0"/>
            <a:t>PRESENTACIÓN SOLICITUDES</a:t>
          </a:r>
        </a:p>
      </dgm:t>
    </dgm:pt>
    <dgm:pt modelId="{48B72785-D7E0-477D-B77F-271DB12A8440}" type="parTrans" cxnId="{D4A21C99-D046-46C6-9736-A2BAB43352C7}">
      <dgm:prSet/>
      <dgm:spPr/>
      <dgm:t>
        <a:bodyPr/>
        <a:lstStyle/>
        <a:p>
          <a:endParaRPr lang="es-ES"/>
        </a:p>
      </dgm:t>
    </dgm:pt>
    <dgm:pt modelId="{AB0836C1-C24C-4597-BE8F-8E7B14DE51F5}" type="sibTrans" cxnId="{D4A21C99-D046-46C6-9736-A2BAB43352C7}">
      <dgm:prSet/>
      <dgm:spPr/>
      <dgm:t>
        <a:bodyPr/>
        <a:lstStyle/>
        <a:p>
          <a:endParaRPr lang="es-ES"/>
        </a:p>
      </dgm:t>
    </dgm:pt>
    <dgm:pt modelId="{A995CA2E-3DAD-4CD2-B9B0-084F04AB37F7}">
      <dgm:prSet phldrT="[Texto]"/>
      <dgm:spPr/>
      <dgm:t>
        <a:bodyPr/>
        <a:lstStyle/>
        <a:p>
          <a:r>
            <a:rPr lang="es-ES" dirty="0"/>
            <a:t>PUBLICACIÓN LISTADO DE ADMITIDOS</a:t>
          </a:r>
        </a:p>
      </dgm:t>
    </dgm:pt>
    <dgm:pt modelId="{D39A03FC-544C-4ACE-8DC9-DC17F32227BA}" type="parTrans" cxnId="{EF29A7FC-CB84-4094-8F6C-287987771B5F}">
      <dgm:prSet/>
      <dgm:spPr/>
      <dgm:t>
        <a:bodyPr/>
        <a:lstStyle/>
        <a:p>
          <a:endParaRPr lang="es-ES"/>
        </a:p>
      </dgm:t>
    </dgm:pt>
    <dgm:pt modelId="{E704C177-6C85-4FD3-9D3A-4BF5AEA1333C}" type="sibTrans" cxnId="{EF29A7FC-CB84-4094-8F6C-287987771B5F}">
      <dgm:prSet/>
      <dgm:spPr/>
      <dgm:t>
        <a:bodyPr/>
        <a:lstStyle/>
        <a:p>
          <a:endParaRPr lang="es-ES"/>
        </a:p>
      </dgm:t>
    </dgm:pt>
    <dgm:pt modelId="{438FA7DB-1C82-41F3-AC58-927379EFE8EF}">
      <dgm:prSet phldrT="[Texto]"/>
      <dgm:spPr/>
      <dgm:t>
        <a:bodyPr/>
        <a:lstStyle/>
        <a:p>
          <a:r>
            <a:rPr lang="es-ES" dirty="0"/>
            <a:t>PUBLICACIÓN DEL LISTADO DE PROYECTOS CONCEDIDOS PROVISIONAL</a:t>
          </a:r>
        </a:p>
      </dgm:t>
    </dgm:pt>
    <dgm:pt modelId="{AFBBFC4A-FC6D-4718-BB51-C51EE516D1FD}" type="parTrans" cxnId="{2D24487A-85E8-41DA-A98C-A9B54C86E0EB}">
      <dgm:prSet/>
      <dgm:spPr/>
      <dgm:t>
        <a:bodyPr/>
        <a:lstStyle/>
        <a:p>
          <a:endParaRPr lang="es-ES"/>
        </a:p>
      </dgm:t>
    </dgm:pt>
    <dgm:pt modelId="{D714DD84-B8CF-4B1E-BE41-7374E2D30416}" type="sibTrans" cxnId="{2D24487A-85E8-41DA-A98C-A9B54C86E0EB}">
      <dgm:prSet/>
      <dgm:spPr/>
      <dgm:t>
        <a:bodyPr/>
        <a:lstStyle/>
        <a:p>
          <a:endParaRPr lang="es-ES"/>
        </a:p>
      </dgm:t>
    </dgm:pt>
    <dgm:pt modelId="{08C8DE55-F87C-44E2-A7AC-DF2D6960DF29}">
      <dgm:prSet phldrT="[Texto]"/>
      <dgm:spPr/>
      <dgm:t>
        <a:bodyPr/>
        <a:lstStyle/>
        <a:p>
          <a:r>
            <a:rPr lang="es-ES" dirty="0"/>
            <a:t>ALEGACIONES</a:t>
          </a:r>
        </a:p>
      </dgm:t>
    </dgm:pt>
    <dgm:pt modelId="{96847480-35CB-4F8D-A215-0B4A20593B79}" type="parTrans" cxnId="{CF0A60E2-C722-43F9-90D6-18B4A9D10D76}">
      <dgm:prSet/>
      <dgm:spPr/>
      <dgm:t>
        <a:bodyPr/>
        <a:lstStyle/>
        <a:p>
          <a:endParaRPr lang="es-ES"/>
        </a:p>
      </dgm:t>
    </dgm:pt>
    <dgm:pt modelId="{598B2189-9CC1-4D41-9CF4-603A3F5DDB18}" type="sibTrans" cxnId="{CF0A60E2-C722-43F9-90D6-18B4A9D10D76}">
      <dgm:prSet/>
      <dgm:spPr/>
      <dgm:t>
        <a:bodyPr/>
        <a:lstStyle/>
        <a:p>
          <a:endParaRPr lang="es-ES"/>
        </a:p>
      </dgm:t>
    </dgm:pt>
    <dgm:pt modelId="{47FA6851-8ED2-408D-9063-39C88D396A65}">
      <dgm:prSet phldrT="[Texto]"/>
      <dgm:spPr/>
      <dgm:t>
        <a:bodyPr/>
        <a:lstStyle/>
        <a:p>
          <a:r>
            <a:rPr lang="es-ES" dirty="0"/>
            <a:t>LISTA DE CONCEDIDOS DEFINITIVA</a:t>
          </a:r>
        </a:p>
      </dgm:t>
    </dgm:pt>
    <dgm:pt modelId="{7F7BDA40-BFDA-486B-9E09-079D59241BFA}" type="parTrans" cxnId="{48626B39-32D1-4381-A65D-E4BB4D2C7352}">
      <dgm:prSet/>
      <dgm:spPr/>
      <dgm:t>
        <a:bodyPr/>
        <a:lstStyle/>
        <a:p>
          <a:endParaRPr lang="es-ES"/>
        </a:p>
      </dgm:t>
    </dgm:pt>
    <dgm:pt modelId="{1DB7121B-8FBE-406E-AD26-8761C755B9ED}" type="sibTrans" cxnId="{48626B39-32D1-4381-A65D-E4BB4D2C7352}">
      <dgm:prSet/>
      <dgm:spPr/>
      <dgm:t>
        <a:bodyPr/>
        <a:lstStyle/>
        <a:p>
          <a:endParaRPr lang="es-ES"/>
        </a:p>
      </dgm:t>
    </dgm:pt>
    <dgm:pt modelId="{66AE3F18-6139-4F58-AAC2-0091067EB3DC}" type="pres">
      <dgm:prSet presAssocID="{667A45CF-E42D-47B6-876B-33B442752848}" presName="compositeShape" presStyleCnt="0">
        <dgm:presLayoutVars>
          <dgm:chMax val="7"/>
          <dgm:dir/>
          <dgm:resizeHandles val="exact"/>
        </dgm:presLayoutVars>
      </dgm:prSet>
      <dgm:spPr/>
    </dgm:pt>
    <dgm:pt modelId="{10160597-82F4-4F9C-84E3-FAFCC43911AA}" type="pres">
      <dgm:prSet presAssocID="{667A45CF-E42D-47B6-876B-33B442752848}" presName="wedge1" presStyleLbl="node1" presStyleIdx="0" presStyleCnt="6"/>
      <dgm:spPr/>
    </dgm:pt>
    <dgm:pt modelId="{1AE9CC39-E85E-407F-B896-23055BBDF6DD}" type="pres">
      <dgm:prSet presAssocID="{667A45CF-E42D-47B6-876B-33B442752848}" presName="dummy1a" presStyleCnt="0"/>
      <dgm:spPr/>
    </dgm:pt>
    <dgm:pt modelId="{B46014DE-A07E-46F9-A80C-CC8268A37D8B}" type="pres">
      <dgm:prSet presAssocID="{667A45CF-E42D-47B6-876B-33B442752848}" presName="dummy1b" presStyleCnt="0"/>
      <dgm:spPr/>
    </dgm:pt>
    <dgm:pt modelId="{45472AC4-FB88-4B2B-AEF9-82AD7EEC0D2E}" type="pres">
      <dgm:prSet presAssocID="{667A45CF-E42D-47B6-876B-33B442752848}" presName="wedge1Tx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2314CD32-A683-408A-83CC-5B1902DA590E}" type="pres">
      <dgm:prSet presAssocID="{667A45CF-E42D-47B6-876B-33B442752848}" presName="wedge2" presStyleLbl="node1" presStyleIdx="1" presStyleCnt="6"/>
      <dgm:spPr/>
    </dgm:pt>
    <dgm:pt modelId="{3BA23F27-39B2-4EF8-ACBB-CAEE2A70B90A}" type="pres">
      <dgm:prSet presAssocID="{667A45CF-E42D-47B6-876B-33B442752848}" presName="dummy2a" presStyleCnt="0"/>
      <dgm:spPr/>
    </dgm:pt>
    <dgm:pt modelId="{7965F8F2-1087-43B9-A5C7-5DDFE693DDDA}" type="pres">
      <dgm:prSet presAssocID="{667A45CF-E42D-47B6-876B-33B442752848}" presName="dummy2b" presStyleCnt="0"/>
      <dgm:spPr/>
    </dgm:pt>
    <dgm:pt modelId="{16B1A153-B1D6-423A-B18F-E9008F84E53A}" type="pres">
      <dgm:prSet presAssocID="{667A45CF-E42D-47B6-876B-33B442752848}" presName="wedge2Tx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6C270D2D-47F2-4F73-A13F-755F4185394F}" type="pres">
      <dgm:prSet presAssocID="{667A45CF-E42D-47B6-876B-33B442752848}" presName="wedge3" presStyleLbl="node1" presStyleIdx="2" presStyleCnt="6"/>
      <dgm:spPr/>
    </dgm:pt>
    <dgm:pt modelId="{1C64A2EE-561E-4EB4-BB56-B42046621929}" type="pres">
      <dgm:prSet presAssocID="{667A45CF-E42D-47B6-876B-33B442752848}" presName="dummy3a" presStyleCnt="0"/>
      <dgm:spPr/>
    </dgm:pt>
    <dgm:pt modelId="{6AB54149-BE52-4928-AD03-4958A6CC8F96}" type="pres">
      <dgm:prSet presAssocID="{667A45CF-E42D-47B6-876B-33B442752848}" presName="dummy3b" presStyleCnt="0"/>
      <dgm:spPr/>
    </dgm:pt>
    <dgm:pt modelId="{8FA658C7-EC3E-4E10-AE6E-0A376CECA403}" type="pres">
      <dgm:prSet presAssocID="{667A45CF-E42D-47B6-876B-33B442752848}" presName="wedge3Tx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632B781-9067-4E37-8441-27658DBC7BB5}" type="pres">
      <dgm:prSet presAssocID="{667A45CF-E42D-47B6-876B-33B442752848}" presName="wedge4" presStyleLbl="node1" presStyleIdx="3" presStyleCnt="6"/>
      <dgm:spPr/>
    </dgm:pt>
    <dgm:pt modelId="{54DA3D89-8A60-44C4-BDD3-FEB7442F5388}" type="pres">
      <dgm:prSet presAssocID="{667A45CF-E42D-47B6-876B-33B442752848}" presName="dummy4a" presStyleCnt="0"/>
      <dgm:spPr/>
    </dgm:pt>
    <dgm:pt modelId="{7633CE4A-5064-49BD-B263-DF34F017E6BE}" type="pres">
      <dgm:prSet presAssocID="{667A45CF-E42D-47B6-876B-33B442752848}" presName="dummy4b" presStyleCnt="0"/>
      <dgm:spPr/>
    </dgm:pt>
    <dgm:pt modelId="{1AA65289-9ECE-4866-A178-EFF9D4433523}" type="pres">
      <dgm:prSet presAssocID="{667A45CF-E42D-47B6-876B-33B442752848}" presName="wedge4Tx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D7F4B5A1-2E2F-4D5A-867A-4B5BBB9B449D}" type="pres">
      <dgm:prSet presAssocID="{667A45CF-E42D-47B6-876B-33B442752848}" presName="wedge5" presStyleLbl="node1" presStyleIdx="4" presStyleCnt="6"/>
      <dgm:spPr/>
    </dgm:pt>
    <dgm:pt modelId="{DBB28E4A-075F-433A-B16E-79E132D2CE6F}" type="pres">
      <dgm:prSet presAssocID="{667A45CF-E42D-47B6-876B-33B442752848}" presName="dummy5a" presStyleCnt="0"/>
      <dgm:spPr/>
    </dgm:pt>
    <dgm:pt modelId="{DECD7049-C181-4034-84C5-1A9526F27EA2}" type="pres">
      <dgm:prSet presAssocID="{667A45CF-E42D-47B6-876B-33B442752848}" presName="dummy5b" presStyleCnt="0"/>
      <dgm:spPr/>
    </dgm:pt>
    <dgm:pt modelId="{4B215D61-7B5D-430C-8FEB-D4FF82F72921}" type="pres">
      <dgm:prSet presAssocID="{667A45CF-E42D-47B6-876B-33B442752848}" presName="wedge5Tx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340589F-73C4-4CE5-A863-F0FA9A24F3C2}" type="pres">
      <dgm:prSet presAssocID="{667A45CF-E42D-47B6-876B-33B442752848}" presName="wedge6" presStyleLbl="node1" presStyleIdx="5" presStyleCnt="6"/>
      <dgm:spPr/>
    </dgm:pt>
    <dgm:pt modelId="{6A25B3BE-7A7D-4125-B343-1083AFEDDB20}" type="pres">
      <dgm:prSet presAssocID="{667A45CF-E42D-47B6-876B-33B442752848}" presName="dummy6a" presStyleCnt="0"/>
      <dgm:spPr/>
    </dgm:pt>
    <dgm:pt modelId="{85015D06-2472-4FAA-84AD-EB6D0FA426AF}" type="pres">
      <dgm:prSet presAssocID="{667A45CF-E42D-47B6-876B-33B442752848}" presName="dummy6b" presStyleCnt="0"/>
      <dgm:spPr/>
    </dgm:pt>
    <dgm:pt modelId="{1B0D2A5B-57B0-447F-97A8-ECC754BF5629}" type="pres">
      <dgm:prSet presAssocID="{667A45CF-E42D-47B6-876B-33B442752848}" presName="wedge6Tx" presStyleLbl="node1" presStyleIdx="5" presStyleCnt="6">
        <dgm:presLayoutVars>
          <dgm:chMax val="0"/>
          <dgm:chPref val="0"/>
          <dgm:bulletEnabled val="1"/>
        </dgm:presLayoutVars>
      </dgm:prSet>
      <dgm:spPr/>
    </dgm:pt>
    <dgm:pt modelId="{6A9BD9BB-FFB1-48FE-8ACB-79B0A19DD3B6}" type="pres">
      <dgm:prSet presAssocID="{2E0A67A7-C979-4A0E-9828-5A0F9276ED4B}" presName="arrowWedge1" presStyleLbl="fgSibTrans2D1" presStyleIdx="0" presStyleCnt="6"/>
      <dgm:spPr/>
    </dgm:pt>
    <dgm:pt modelId="{624E6DC5-F690-4959-8F31-A28212D234C7}" type="pres">
      <dgm:prSet presAssocID="{AB0836C1-C24C-4597-BE8F-8E7B14DE51F5}" presName="arrowWedge2" presStyleLbl="fgSibTrans2D1" presStyleIdx="1" presStyleCnt="6"/>
      <dgm:spPr/>
    </dgm:pt>
    <dgm:pt modelId="{717EFEEC-BA9E-407E-99CD-9A4CCCEF36FA}" type="pres">
      <dgm:prSet presAssocID="{E704C177-6C85-4FD3-9D3A-4BF5AEA1333C}" presName="arrowWedge3" presStyleLbl="fgSibTrans2D1" presStyleIdx="2" presStyleCnt="6"/>
      <dgm:spPr/>
    </dgm:pt>
    <dgm:pt modelId="{FB8A48C0-59BA-4CD3-ABD4-0CC2AFE2442F}" type="pres">
      <dgm:prSet presAssocID="{D714DD84-B8CF-4B1E-BE41-7374E2D30416}" presName="arrowWedge4" presStyleLbl="fgSibTrans2D1" presStyleIdx="3" presStyleCnt="6"/>
      <dgm:spPr/>
    </dgm:pt>
    <dgm:pt modelId="{0C4715E9-8476-4C88-83E5-F87632D57FE6}" type="pres">
      <dgm:prSet presAssocID="{598B2189-9CC1-4D41-9CF4-603A3F5DDB18}" presName="arrowWedge5" presStyleLbl="fgSibTrans2D1" presStyleIdx="4" presStyleCnt="6"/>
      <dgm:spPr/>
    </dgm:pt>
    <dgm:pt modelId="{60F5701C-9FFF-4998-974B-0717E2046FEC}" type="pres">
      <dgm:prSet presAssocID="{1DB7121B-8FBE-406E-AD26-8761C755B9ED}" presName="arrowWedge6" presStyleLbl="fgSibTrans2D1" presStyleIdx="5" presStyleCnt="6"/>
      <dgm:spPr/>
    </dgm:pt>
  </dgm:ptLst>
  <dgm:cxnLst>
    <dgm:cxn modelId="{86E71330-3C58-40EB-8843-4C794C9704A8}" type="presOf" srcId="{A3815189-8605-49CC-B0EC-1F9E1E70E707}" destId="{45472AC4-FB88-4B2B-AEF9-82AD7EEC0D2E}" srcOrd="1" destOrd="0" presId="urn:microsoft.com/office/officeart/2005/8/layout/cycle8"/>
    <dgm:cxn modelId="{48626B39-32D1-4381-A65D-E4BB4D2C7352}" srcId="{667A45CF-E42D-47B6-876B-33B442752848}" destId="{47FA6851-8ED2-408D-9063-39C88D396A65}" srcOrd="5" destOrd="0" parTransId="{7F7BDA40-BFDA-486B-9E09-079D59241BFA}" sibTransId="{1DB7121B-8FBE-406E-AD26-8761C755B9ED}"/>
    <dgm:cxn modelId="{166FFD3C-7CAF-4022-AE3A-65A02482294B}" type="presOf" srcId="{47FA6851-8ED2-408D-9063-39C88D396A65}" destId="{5340589F-73C4-4CE5-A863-F0FA9A24F3C2}" srcOrd="0" destOrd="0" presId="urn:microsoft.com/office/officeart/2005/8/layout/cycle8"/>
    <dgm:cxn modelId="{8E217D40-F1FA-4FD5-8511-EC7230686DE4}" type="presOf" srcId="{A3815189-8605-49CC-B0EC-1F9E1E70E707}" destId="{10160597-82F4-4F9C-84E3-FAFCC43911AA}" srcOrd="0" destOrd="0" presId="urn:microsoft.com/office/officeart/2005/8/layout/cycle8"/>
    <dgm:cxn modelId="{F0AFB85B-2E8B-440E-901D-2FE0286ED826}" type="presOf" srcId="{667A45CF-E42D-47B6-876B-33B442752848}" destId="{66AE3F18-6139-4F58-AAC2-0091067EB3DC}" srcOrd="0" destOrd="0" presId="urn:microsoft.com/office/officeart/2005/8/layout/cycle8"/>
    <dgm:cxn modelId="{A6F0B55F-9778-467E-9025-5E6B21577E6F}" type="presOf" srcId="{A995CA2E-3DAD-4CD2-B9B0-084F04AB37F7}" destId="{6C270D2D-47F2-4F73-A13F-755F4185394F}" srcOrd="0" destOrd="0" presId="urn:microsoft.com/office/officeart/2005/8/layout/cycle8"/>
    <dgm:cxn modelId="{CA1C5E5A-82FA-4467-8993-D313E20B51AA}" type="presOf" srcId="{A995CA2E-3DAD-4CD2-B9B0-084F04AB37F7}" destId="{8FA658C7-EC3E-4E10-AE6E-0A376CECA403}" srcOrd="1" destOrd="0" presId="urn:microsoft.com/office/officeart/2005/8/layout/cycle8"/>
    <dgm:cxn modelId="{2D24487A-85E8-41DA-A98C-A9B54C86E0EB}" srcId="{667A45CF-E42D-47B6-876B-33B442752848}" destId="{438FA7DB-1C82-41F3-AC58-927379EFE8EF}" srcOrd="3" destOrd="0" parTransId="{AFBBFC4A-FC6D-4718-BB51-C51EE516D1FD}" sibTransId="{D714DD84-B8CF-4B1E-BE41-7374E2D30416}"/>
    <dgm:cxn modelId="{536FD388-C0FA-4886-93A1-341D8D6D44E1}" type="presOf" srcId="{08C8DE55-F87C-44E2-A7AC-DF2D6960DF29}" destId="{D7F4B5A1-2E2F-4D5A-867A-4B5BBB9B449D}" srcOrd="0" destOrd="0" presId="urn:microsoft.com/office/officeart/2005/8/layout/cycle8"/>
    <dgm:cxn modelId="{D4A21C99-D046-46C6-9736-A2BAB43352C7}" srcId="{667A45CF-E42D-47B6-876B-33B442752848}" destId="{16D8A7E8-B70E-4725-A383-7A9C49B975BD}" srcOrd="1" destOrd="0" parTransId="{48B72785-D7E0-477D-B77F-271DB12A8440}" sibTransId="{AB0836C1-C24C-4597-BE8F-8E7B14DE51F5}"/>
    <dgm:cxn modelId="{8A952C9C-277F-4C1A-BF5D-51719BD85D28}" type="presOf" srcId="{16D8A7E8-B70E-4725-A383-7A9C49B975BD}" destId="{2314CD32-A683-408A-83CC-5B1902DA590E}" srcOrd="0" destOrd="0" presId="urn:microsoft.com/office/officeart/2005/8/layout/cycle8"/>
    <dgm:cxn modelId="{BCA657AD-0F26-4549-9795-2B358F88555C}" type="presOf" srcId="{16D8A7E8-B70E-4725-A383-7A9C49B975BD}" destId="{16B1A153-B1D6-423A-B18F-E9008F84E53A}" srcOrd="1" destOrd="0" presId="urn:microsoft.com/office/officeart/2005/8/layout/cycle8"/>
    <dgm:cxn modelId="{7E9F59C8-5965-4643-8026-023A6C241A8E}" type="presOf" srcId="{47FA6851-8ED2-408D-9063-39C88D396A65}" destId="{1B0D2A5B-57B0-447F-97A8-ECC754BF5629}" srcOrd="1" destOrd="0" presId="urn:microsoft.com/office/officeart/2005/8/layout/cycle8"/>
    <dgm:cxn modelId="{CF0A60E2-C722-43F9-90D6-18B4A9D10D76}" srcId="{667A45CF-E42D-47B6-876B-33B442752848}" destId="{08C8DE55-F87C-44E2-A7AC-DF2D6960DF29}" srcOrd="4" destOrd="0" parTransId="{96847480-35CB-4F8D-A215-0B4A20593B79}" sibTransId="{598B2189-9CC1-4D41-9CF4-603A3F5DDB18}"/>
    <dgm:cxn modelId="{8F07E9E3-4FFC-473E-904C-CB5D430F1112}" type="presOf" srcId="{438FA7DB-1C82-41F3-AC58-927379EFE8EF}" destId="{C632B781-9067-4E37-8441-27658DBC7BB5}" srcOrd="0" destOrd="0" presId="urn:microsoft.com/office/officeart/2005/8/layout/cycle8"/>
    <dgm:cxn modelId="{E4E060E6-BC92-4E78-8837-2AEFD0FD41CA}" type="presOf" srcId="{08C8DE55-F87C-44E2-A7AC-DF2D6960DF29}" destId="{4B215D61-7B5D-430C-8FEB-D4FF82F72921}" srcOrd="1" destOrd="0" presId="urn:microsoft.com/office/officeart/2005/8/layout/cycle8"/>
    <dgm:cxn modelId="{10807CFA-7889-4CD0-9DC9-C17F8171EC5E}" srcId="{667A45CF-E42D-47B6-876B-33B442752848}" destId="{A3815189-8605-49CC-B0EC-1F9E1E70E707}" srcOrd="0" destOrd="0" parTransId="{B55A5BFA-CB4B-4416-88E6-335D8BD3473B}" sibTransId="{2E0A67A7-C979-4A0E-9828-5A0F9276ED4B}"/>
    <dgm:cxn modelId="{E30ECDFA-AF0B-4987-8882-BE64FC0FF6A8}" type="presOf" srcId="{438FA7DB-1C82-41F3-AC58-927379EFE8EF}" destId="{1AA65289-9ECE-4866-A178-EFF9D4433523}" srcOrd="1" destOrd="0" presId="urn:microsoft.com/office/officeart/2005/8/layout/cycle8"/>
    <dgm:cxn modelId="{EF29A7FC-CB84-4094-8F6C-287987771B5F}" srcId="{667A45CF-E42D-47B6-876B-33B442752848}" destId="{A995CA2E-3DAD-4CD2-B9B0-084F04AB37F7}" srcOrd="2" destOrd="0" parTransId="{D39A03FC-544C-4ACE-8DC9-DC17F32227BA}" sibTransId="{E704C177-6C85-4FD3-9D3A-4BF5AEA1333C}"/>
    <dgm:cxn modelId="{BFFF5BC2-FEFD-4279-8BB9-AA3BB0F04F57}" type="presParOf" srcId="{66AE3F18-6139-4F58-AAC2-0091067EB3DC}" destId="{10160597-82F4-4F9C-84E3-FAFCC43911AA}" srcOrd="0" destOrd="0" presId="urn:microsoft.com/office/officeart/2005/8/layout/cycle8"/>
    <dgm:cxn modelId="{629D0734-41CD-4C78-991D-778C805A7D97}" type="presParOf" srcId="{66AE3F18-6139-4F58-AAC2-0091067EB3DC}" destId="{1AE9CC39-E85E-407F-B896-23055BBDF6DD}" srcOrd="1" destOrd="0" presId="urn:microsoft.com/office/officeart/2005/8/layout/cycle8"/>
    <dgm:cxn modelId="{20B75F2C-08B3-48C4-9D9F-65AFB3871E33}" type="presParOf" srcId="{66AE3F18-6139-4F58-AAC2-0091067EB3DC}" destId="{B46014DE-A07E-46F9-A80C-CC8268A37D8B}" srcOrd="2" destOrd="0" presId="urn:microsoft.com/office/officeart/2005/8/layout/cycle8"/>
    <dgm:cxn modelId="{363170CF-9AF1-4F6E-9989-257275A69612}" type="presParOf" srcId="{66AE3F18-6139-4F58-AAC2-0091067EB3DC}" destId="{45472AC4-FB88-4B2B-AEF9-82AD7EEC0D2E}" srcOrd="3" destOrd="0" presId="urn:microsoft.com/office/officeart/2005/8/layout/cycle8"/>
    <dgm:cxn modelId="{B892EFAA-F3FC-40EE-9356-F3AEC9B6E51E}" type="presParOf" srcId="{66AE3F18-6139-4F58-AAC2-0091067EB3DC}" destId="{2314CD32-A683-408A-83CC-5B1902DA590E}" srcOrd="4" destOrd="0" presId="urn:microsoft.com/office/officeart/2005/8/layout/cycle8"/>
    <dgm:cxn modelId="{BE5CA452-2CA2-43D1-B226-3E103CD12E86}" type="presParOf" srcId="{66AE3F18-6139-4F58-AAC2-0091067EB3DC}" destId="{3BA23F27-39B2-4EF8-ACBB-CAEE2A70B90A}" srcOrd="5" destOrd="0" presId="urn:microsoft.com/office/officeart/2005/8/layout/cycle8"/>
    <dgm:cxn modelId="{7286A0D7-A6E8-4BC1-834D-6160DECB01F8}" type="presParOf" srcId="{66AE3F18-6139-4F58-AAC2-0091067EB3DC}" destId="{7965F8F2-1087-43B9-A5C7-5DDFE693DDDA}" srcOrd="6" destOrd="0" presId="urn:microsoft.com/office/officeart/2005/8/layout/cycle8"/>
    <dgm:cxn modelId="{51DF3117-399E-42D6-9A6C-D1B233893CBC}" type="presParOf" srcId="{66AE3F18-6139-4F58-AAC2-0091067EB3DC}" destId="{16B1A153-B1D6-423A-B18F-E9008F84E53A}" srcOrd="7" destOrd="0" presId="urn:microsoft.com/office/officeart/2005/8/layout/cycle8"/>
    <dgm:cxn modelId="{CCE5D029-EC22-4ED7-9AAC-8A760CDEC416}" type="presParOf" srcId="{66AE3F18-6139-4F58-AAC2-0091067EB3DC}" destId="{6C270D2D-47F2-4F73-A13F-755F4185394F}" srcOrd="8" destOrd="0" presId="urn:microsoft.com/office/officeart/2005/8/layout/cycle8"/>
    <dgm:cxn modelId="{84EC51A8-878B-46A9-8664-41D293B9830C}" type="presParOf" srcId="{66AE3F18-6139-4F58-AAC2-0091067EB3DC}" destId="{1C64A2EE-561E-4EB4-BB56-B42046621929}" srcOrd="9" destOrd="0" presId="urn:microsoft.com/office/officeart/2005/8/layout/cycle8"/>
    <dgm:cxn modelId="{43909E57-9DAD-4637-A47D-875A1D7B5A89}" type="presParOf" srcId="{66AE3F18-6139-4F58-AAC2-0091067EB3DC}" destId="{6AB54149-BE52-4928-AD03-4958A6CC8F96}" srcOrd="10" destOrd="0" presId="urn:microsoft.com/office/officeart/2005/8/layout/cycle8"/>
    <dgm:cxn modelId="{2BC6D172-D624-43ED-BC89-FF206A69EF24}" type="presParOf" srcId="{66AE3F18-6139-4F58-AAC2-0091067EB3DC}" destId="{8FA658C7-EC3E-4E10-AE6E-0A376CECA403}" srcOrd="11" destOrd="0" presId="urn:microsoft.com/office/officeart/2005/8/layout/cycle8"/>
    <dgm:cxn modelId="{24C07E4B-79BA-4C70-B8D1-3437C4B05F6F}" type="presParOf" srcId="{66AE3F18-6139-4F58-AAC2-0091067EB3DC}" destId="{C632B781-9067-4E37-8441-27658DBC7BB5}" srcOrd="12" destOrd="0" presId="urn:microsoft.com/office/officeart/2005/8/layout/cycle8"/>
    <dgm:cxn modelId="{90CACB3D-ECD1-4D07-9715-BF64C4CDCEF8}" type="presParOf" srcId="{66AE3F18-6139-4F58-AAC2-0091067EB3DC}" destId="{54DA3D89-8A60-44C4-BDD3-FEB7442F5388}" srcOrd="13" destOrd="0" presId="urn:microsoft.com/office/officeart/2005/8/layout/cycle8"/>
    <dgm:cxn modelId="{10393B6B-AAC9-4A98-8BAE-7597C6EABDA8}" type="presParOf" srcId="{66AE3F18-6139-4F58-AAC2-0091067EB3DC}" destId="{7633CE4A-5064-49BD-B263-DF34F017E6BE}" srcOrd="14" destOrd="0" presId="urn:microsoft.com/office/officeart/2005/8/layout/cycle8"/>
    <dgm:cxn modelId="{037A3096-2F74-4AA5-80F1-AA4D3477BC1B}" type="presParOf" srcId="{66AE3F18-6139-4F58-AAC2-0091067EB3DC}" destId="{1AA65289-9ECE-4866-A178-EFF9D4433523}" srcOrd="15" destOrd="0" presId="urn:microsoft.com/office/officeart/2005/8/layout/cycle8"/>
    <dgm:cxn modelId="{79BD0281-395A-44B4-93F1-24D627C6CD38}" type="presParOf" srcId="{66AE3F18-6139-4F58-AAC2-0091067EB3DC}" destId="{D7F4B5A1-2E2F-4D5A-867A-4B5BBB9B449D}" srcOrd="16" destOrd="0" presId="urn:microsoft.com/office/officeart/2005/8/layout/cycle8"/>
    <dgm:cxn modelId="{E0EDCC5E-6870-4B44-8858-853403DAB1C7}" type="presParOf" srcId="{66AE3F18-6139-4F58-AAC2-0091067EB3DC}" destId="{DBB28E4A-075F-433A-B16E-79E132D2CE6F}" srcOrd="17" destOrd="0" presId="urn:microsoft.com/office/officeart/2005/8/layout/cycle8"/>
    <dgm:cxn modelId="{9D0581B8-88E0-4DFA-B369-878A74D2C437}" type="presParOf" srcId="{66AE3F18-6139-4F58-AAC2-0091067EB3DC}" destId="{DECD7049-C181-4034-84C5-1A9526F27EA2}" srcOrd="18" destOrd="0" presId="urn:microsoft.com/office/officeart/2005/8/layout/cycle8"/>
    <dgm:cxn modelId="{D9C008B3-7D59-4720-A7AC-116B00B4B591}" type="presParOf" srcId="{66AE3F18-6139-4F58-AAC2-0091067EB3DC}" destId="{4B215D61-7B5D-430C-8FEB-D4FF82F72921}" srcOrd="19" destOrd="0" presId="urn:microsoft.com/office/officeart/2005/8/layout/cycle8"/>
    <dgm:cxn modelId="{23D9121D-7CB8-4BCF-944B-3824C352D7FF}" type="presParOf" srcId="{66AE3F18-6139-4F58-AAC2-0091067EB3DC}" destId="{5340589F-73C4-4CE5-A863-F0FA9A24F3C2}" srcOrd="20" destOrd="0" presId="urn:microsoft.com/office/officeart/2005/8/layout/cycle8"/>
    <dgm:cxn modelId="{1670EABD-6F4E-4418-8904-D0FB2A505D41}" type="presParOf" srcId="{66AE3F18-6139-4F58-AAC2-0091067EB3DC}" destId="{6A25B3BE-7A7D-4125-B343-1083AFEDDB20}" srcOrd="21" destOrd="0" presId="urn:microsoft.com/office/officeart/2005/8/layout/cycle8"/>
    <dgm:cxn modelId="{2076287C-FD9B-4161-A345-71B682097F49}" type="presParOf" srcId="{66AE3F18-6139-4F58-AAC2-0091067EB3DC}" destId="{85015D06-2472-4FAA-84AD-EB6D0FA426AF}" srcOrd="22" destOrd="0" presId="urn:microsoft.com/office/officeart/2005/8/layout/cycle8"/>
    <dgm:cxn modelId="{F3D0A370-89F5-4DEF-8915-D8BBED086956}" type="presParOf" srcId="{66AE3F18-6139-4F58-AAC2-0091067EB3DC}" destId="{1B0D2A5B-57B0-447F-97A8-ECC754BF5629}" srcOrd="23" destOrd="0" presId="urn:microsoft.com/office/officeart/2005/8/layout/cycle8"/>
    <dgm:cxn modelId="{64814158-5606-4945-84A3-670B9B55895F}" type="presParOf" srcId="{66AE3F18-6139-4F58-AAC2-0091067EB3DC}" destId="{6A9BD9BB-FFB1-48FE-8ACB-79B0A19DD3B6}" srcOrd="24" destOrd="0" presId="urn:microsoft.com/office/officeart/2005/8/layout/cycle8"/>
    <dgm:cxn modelId="{7E71BC3D-2F83-43AB-B87A-BCEEE2AFB15A}" type="presParOf" srcId="{66AE3F18-6139-4F58-AAC2-0091067EB3DC}" destId="{624E6DC5-F690-4959-8F31-A28212D234C7}" srcOrd="25" destOrd="0" presId="urn:microsoft.com/office/officeart/2005/8/layout/cycle8"/>
    <dgm:cxn modelId="{707D884C-82D6-413B-B6C1-1CB1E352C3CD}" type="presParOf" srcId="{66AE3F18-6139-4F58-AAC2-0091067EB3DC}" destId="{717EFEEC-BA9E-407E-99CD-9A4CCCEF36FA}" srcOrd="26" destOrd="0" presId="urn:microsoft.com/office/officeart/2005/8/layout/cycle8"/>
    <dgm:cxn modelId="{4307239A-0387-4BBE-A682-7595A7ACAD55}" type="presParOf" srcId="{66AE3F18-6139-4F58-AAC2-0091067EB3DC}" destId="{FB8A48C0-59BA-4CD3-ABD4-0CC2AFE2442F}" srcOrd="27" destOrd="0" presId="urn:microsoft.com/office/officeart/2005/8/layout/cycle8"/>
    <dgm:cxn modelId="{D74DE433-BD4B-4A47-B850-1980A7EA0D4E}" type="presParOf" srcId="{66AE3F18-6139-4F58-AAC2-0091067EB3DC}" destId="{0C4715E9-8476-4C88-83E5-F87632D57FE6}" srcOrd="28" destOrd="0" presId="urn:microsoft.com/office/officeart/2005/8/layout/cycle8"/>
    <dgm:cxn modelId="{FDAFF1DC-D97F-4EE4-A28F-C301F254EA1A}" type="presParOf" srcId="{66AE3F18-6139-4F58-AAC2-0091067EB3DC}" destId="{60F5701C-9FFF-4998-974B-0717E2046FEC}" srcOrd="2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160597-82F4-4F9C-84E3-FAFCC43911AA}">
      <dsp:nvSpPr>
        <dsp:cNvPr id="0" name=""/>
        <dsp:cNvSpPr/>
      </dsp:nvSpPr>
      <dsp:spPr>
        <a:xfrm>
          <a:off x="3552412" y="259307"/>
          <a:ext cx="3715131" cy="3715131"/>
        </a:xfrm>
        <a:prstGeom prst="pie">
          <a:avLst>
            <a:gd name="adj1" fmla="val 16200000"/>
            <a:gd name="adj2" fmla="val 198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PUBLICACIÓN CONVOCATORIA</a:t>
          </a:r>
        </a:p>
      </dsp:txBody>
      <dsp:txXfrm>
        <a:off x="5498433" y="733871"/>
        <a:ext cx="973010" cy="751871"/>
      </dsp:txXfrm>
    </dsp:sp>
    <dsp:sp modelId="{2314CD32-A683-408A-83CC-5B1902DA590E}">
      <dsp:nvSpPr>
        <dsp:cNvPr id="0" name=""/>
        <dsp:cNvSpPr/>
      </dsp:nvSpPr>
      <dsp:spPr>
        <a:xfrm>
          <a:off x="3596640" y="335822"/>
          <a:ext cx="3715131" cy="3715131"/>
        </a:xfrm>
        <a:prstGeom prst="pie">
          <a:avLst>
            <a:gd name="adj1" fmla="val 19800000"/>
            <a:gd name="adj2" fmla="val 1800000"/>
          </a:avLst>
        </a:prstGeom>
        <a:solidFill>
          <a:schemeClr val="accent1">
            <a:shade val="50000"/>
            <a:hueOff val="0"/>
            <a:satOff val="-17060"/>
            <a:lumOff val="16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PRESENTACIÓN SOLICITUDES</a:t>
          </a:r>
        </a:p>
      </dsp:txBody>
      <dsp:txXfrm>
        <a:off x="6117621" y="1839565"/>
        <a:ext cx="1017238" cy="729757"/>
      </dsp:txXfrm>
    </dsp:sp>
    <dsp:sp modelId="{6C270D2D-47F2-4F73-A13F-755F4185394F}">
      <dsp:nvSpPr>
        <dsp:cNvPr id="0" name=""/>
        <dsp:cNvSpPr/>
      </dsp:nvSpPr>
      <dsp:spPr>
        <a:xfrm>
          <a:off x="3552412" y="412336"/>
          <a:ext cx="3715131" cy="3715131"/>
        </a:xfrm>
        <a:prstGeom prst="pie">
          <a:avLst>
            <a:gd name="adj1" fmla="val 1800000"/>
            <a:gd name="adj2" fmla="val 5400000"/>
          </a:avLst>
        </a:prstGeom>
        <a:solidFill>
          <a:schemeClr val="accent1">
            <a:shade val="50000"/>
            <a:hueOff val="0"/>
            <a:satOff val="-34119"/>
            <a:lumOff val="337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PUBLICACIÓN LISTADO DE ADMITIDOS</a:t>
          </a:r>
        </a:p>
      </dsp:txBody>
      <dsp:txXfrm>
        <a:off x="5498433" y="2923145"/>
        <a:ext cx="973010" cy="751871"/>
      </dsp:txXfrm>
    </dsp:sp>
    <dsp:sp modelId="{C632B781-9067-4E37-8441-27658DBC7BB5}">
      <dsp:nvSpPr>
        <dsp:cNvPr id="0" name=""/>
        <dsp:cNvSpPr/>
      </dsp:nvSpPr>
      <dsp:spPr>
        <a:xfrm>
          <a:off x="3463956" y="412336"/>
          <a:ext cx="3715131" cy="3715131"/>
        </a:xfrm>
        <a:prstGeom prst="pie">
          <a:avLst>
            <a:gd name="adj1" fmla="val 5400000"/>
            <a:gd name="adj2" fmla="val 9000000"/>
          </a:avLst>
        </a:prstGeom>
        <a:solidFill>
          <a:schemeClr val="accent1">
            <a:shade val="50000"/>
            <a:hueOff val="0"/>
            <a:satOff val="-51179"/>
            <a:lumOff val="50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PUBLICACIÓN DEL LISTADO DE PROYECTOS CONCEDIDOS PROVISIONAL</a:t>
          </a:r>
        </a:p>
      </dsp:txBody>
      <dsp:txXfrm>
        <a:off x="4260056" y="2923145"/>
        <a:ext cx="973010" cy="751871"/>
      </dsp:txXfrm>
    </dsp:sp>
    <dsp:sp modelId="{D7F4B5A1-2E2F-4D5A-867A-4B5BBB9B449D}">
      <dsp:nvSpPr>
        <dsp:cNvPr id="0" name=""/>
        <dsp:cNvSpPr/>
      </dsp:nvSpPr>
      <dsp:spPr>
        <a:xfrm>
          <a:off x="3419729" y="335822"/>
          <a:ext cx="3715131" cy="3715131"/>
        </a:xfrm>
        <a:prstGeom prst="pie">
          <a:avLst>
            <a:gd name="adj1" fmla="val 9000000"/>
            <a:gd name="adj2" fmla="val 12600000"/>
          </a:avLst>
        </a:prstGeom>
        <a:solidFill>
          <a:schemeClr val="accent1">
            <a:shade val="50000"/>
            <a:hueOff val="0"/>
            <a:satOff val="-34119"/>
            <a:lumOff val="337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ALEGACIONES</a:t>
          </a:r>
        </a:p>
      </dsp:txBody>
      <dsp:txXfrm>
        <a:off x="3596640" y="1839565"/>
        <a:ext cx="1017238" cy="729757"/>
      </dsp:txXfrm>
    </dsp:sp>
    <dsp:sp modelId="{5340589F-73C4-4CE5-A863-F0FA9A24F3C2}">
      <dsp:nvSpPr>
        <dsp:cNvPr id="0" name=""/>
        <dsp:cNvSpPr/>
      </dsp:nvSpPr>
      <dsp:spPr>
        <a:xfrm>
          <a:off x="3463956" y="259307"/>
          <a:ext cx="3715131" cy="3715131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shade val="50000"/>
            <a:hueOff val="0"/>
            <a:satOff val="-17060"/>
            <a:lumOff val="16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kern="1200" dirty="0"/>
            <a:t>LISTA DE CONCEDIDOS DEFINITIVA</a:t>
          </a:r>
        </a:p>
      </dsp:txBody>
      <dsp:txXfrm>
        <a:off x="4260056" y="733871"/>
        <a:ext cx="973010" cy="751871"/>
      </dsp:txXfrm>
    </dsp:sp>
    <dsp:sp modelId="{6A9BD9BB-FFB1-48FE-8ACB-79B0A19DD3B6}">
      <dsp:nvSpPr>
        <dsp:cNvPr id="0" name=""/>
        <dsp:cNvSpPr/>
      </dsp:nvSpPr>
      <dsp:spPr>
        <a:xfrm>
          <a:off x="3322292" y="29323"/>
          <a:ext cx="4175099" cy="4175099"/>
        </a:xfrm>
        <a:prstGeom prst="circularArrow">
          <a:avLst>
            <a:gd name="adj1" fmla="val 5085"/>
            <a:gd name="adj2" fmla="val 327528"/>
            <a:gd name="adj3" fmla="val 19472472"/>
            <a:gd name="adj4" fmla="val 16200251"/>
            <a:gd name="adj5" fmla="val 5932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4E6DC5-F690-4959-8F31-A28212D234C7}">
      <dsp:nvSpPr>
        <dsp:cNvPr id="0" name=""/>
        <dsp:cNvSpPr/>
      </dsp:nvSpPr>
      <dsp:spPr>
        <a:xfrm>
          <a:off x="3366520" y="105837"/>
          <a:ext cx="4175099" cy="4175099"/>
        </a:xfrm>
        <a:prstGeom prst="circularArrow">
          <a:avLst>
            <a:gd name="adj1" fmla="val 5085"/>
            <a:gd name="adj2" fmla="val 327528"/>
            <a:gd name="adj3" fmla="val 1472472"/>
            <a:gd name="adj4" fmla="val 19800000"/>
            <a:gd name="adj5" fmla="val 5932"/>
          </a:avLst>
        </a:prstGeom>
        <a:solidFill>
          <a:schemeClr val="accent1">
            <a:shade val="90000"/>
            <a:hueOff val="0"/>
            <a:satOff val="-17296"/>
            <a:lumOff val="146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7EFEEC-BA9E-407E-99CD-9A4CCCEF36FA}">
      <dsp:nvSpPr>
        <dsp:cNvPr id="0" name=""/>
        <dsp:cNvSpPr/>
      </dsp:nvSpPr>
      <dsp:spPr>
        <a:xfrm>
          <a:off x="3322292" y="182351"/>
          <a:ext cx="4175099" cy="4175099"/>
        </a:xfrm>
        <a:prstGeom prst="circularArrow">
          <a:avLst>
            <a:gd name="adj1" fmla="val 5085"/>
            <a:gd name="adj2" fmla="val 327528"/>
            <a:gd name="adj3" fmla="val 5072221"/>
            <a:gd name="adj4" fmla="val 1800000"/>
            <a:gd name="adj5" fmla="val 5932"/>
          </a:avLst>
        </a:prstGeom>
        <a:solidFill>
          <a:schemeClr val="accent1">
            <a:shade val="90000"/>
            <a:hueOff val="0"/>
            <a:satOff val="-34592"/>
            <a:lumOff val="293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8A48C0-59BA-4CD3-ABD4-0CC2AFE2442F}">
      <dsp:nvSpPr>
        <dsp:cNvPr id="0" name=""/>
        <dsp:cNvSpPr/>
      </dsp:nvSpPr>
      <dsp:spPr>
        <a:xfrm>
          <a:off x="3234108" y="182351"/>
          <a:ext cx="4175099" cy="4175099"/>
        </a:xfrm>
        <a:prstGeom prst="circularArrow">
          <a:avLst>
            <a:gd name="adj1" fmla="val 5085"/>
            <a:gd name="adj2" fmla="val 327528"/>
            <a:gd name="adj3" fmla="val 8672472"/>
            <a:gd name="adj4" fmla="val 5400251"/>
            <a:gd name="adj5" fmla="val 5932"/>
          </a:avLst>
        </a:prstGeom>
        <a:solidFill>
          <a:schemeClr val="accent1">
            <a:shade val="90000"/>
            <a:hueOff val="0"/>
            <a:satOff val="-51888"/>
            <a:lumOff val="439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4715E9-8476-4C88-83E5-F87632D57FE6}">
      <dsp:nvSpPr>
        <dsp:cNvPr id="0" name=""/>
        <dsp:cNvSpPr/>
      </dsp:nvSpPr>
      <dsp:spPr>
        <a:xfrm>
          <a:off x="3189880" y="105837"/>
          <a:ext cx="4175099" cy="4175099"/>
        </a:xfrm>
        <a:prstGeom prst="circularArrow">
          <a:avLst>
            <a:gd name="adj1" fmla="val 5085"/>
            <a:gd name="adj2" fmla="val 327528"/>
            <a:gd name="adj3" fmla="val 12272472"/>
            <a:gd name="adj4" fmla="val 9000000"/>
            <a:gd name="adj5" fmla="val 5932"/>
          </a:avLst>
        </a:prstGeom>
        <a:solidFill>
          <a:schemeClr val="accent1">
            <a:shade val="90000"/>
            <a:hueOff val="0"/>
            <a:satOff val="-34592"/>
            <a:lumOff val="293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F5701C-9FFF-4998-974B-0717E2046FEC}">
      <dsp:nvSpPr>
        <dsp:cNvPr id="0" name=""/>
        <dsp:cNvSpPr/>
      </dsp:nvSpPr>
      <dsp:spPr>
        <a:xfrm>
          <a:off x="3234108" y="29323"/>
          <a:ext cx="4175099" cy="4175099"/>
        </a:xfrm>
        <a:prstGeom prst="circularArrow">
          <a:avLst>
            <a:gd name="adj1" fmla="val 5085"/>
            <a:gd name="adj2" fmla="val 327528"/>
            <a:gd name="adj3" fmla="val 15872221"/>
            <a:gd name="adj4" fmla="val 12600000"/>
            <a:gd name="adj5" fmla="val 5932"/>
          </a:avLst>
        </a:prstGeom>
        <a:solidFill>
          <a:schemeClr val="accent1">
            <a:shade val="90000"/>
            <a:hueOff val="0"/>
            <a:satOff val="-17296"/>
            <a:lumOff val="146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1F8DB-F214-442A-9377-7126CBECEC7F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0E0EA-2FB5-4FEE-BFE4-80F71EABCFD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0793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62F9B-8D58-4DBD-BF91-CA61E7820A50}" type="datetimeFigureOut">
              <a:rPr lang="es-ES" smtClean="0"/>
              <a:t>04/10/2023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8ED57-39F7-4B06-88D6-A45231C5BD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88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620737" y="0"/>
            <a:ext cx="9571264" cy="28527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sz="1800"/>
          </a:p>
        </p:txBody>
      </p:sp>
      <p:pic>
        <p:nvPicPr>
          <p:cNvPr id="6" name="Picture 6" descr="logoFundLaPa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6533" y="5524172"/>
            <a:ext cx="4522976" cy="8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 descr="LogoAlt72RGB"/>
          <p:cNvPicPr>
            <a:picLocks noChangeAspect="1" noChangeArrowheads="1"/>
          </p:cNvPicPr>
          <p:nvPr/>
        </p:nvPicPr>
        <p:blipFill rotWithShape="1">
          <a:blip r:embed="rId4" cstate="print"/>
          <a:srcRect l="2844" t="5541" r="2835"/>
          <a:stretch/>
        </p:blipFill>
        <p:spPr bwMode="auto">
          <a:xfrm>
            <a:off x="527384" y="5363188"/>
            <a:ext cx="2976329" cy="116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2367491" y="1755322"/>
            <a:ext cx="9824509" cy="1295836"/>
          </a:xfrm>
          <a:prstGeom prst="rect">
            <a:avLst/>
          </a:prstGeom>
        </p:spPr>
        <p:txBody>
          <a:bodyPr anchor="b"/>
          <a:lstStyle>
            <a:lvl1pPr algn="ctr">
              <a:defRPr lang="es-ES" sz="40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5443011"/>
            <a:ext cx="2501908" cy="100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160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816429"/>
            <a:ext cx="7315200" cy="3911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479759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4905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025467" y="334964"/>
            <a:ext cx="2768600" cy="5829072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17551" y="334964"/>
            <a:ext cx="8104716" cy="5829072"/>
          </a:xfrm>
        </p:spPr>
        <p:txBody>
          <a:bodyPr vert="eaVert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90446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Diagrama&#10;&#10;Descripción generada automáticamente">
            <a:extLst>
              <a:ext uri="{FF2B5EF4-FFF2-40B4-BE49-F238E27FC236}">
                <a16:creationId xmlns:a16="http://schemas.microsoft.com/office/drawing/2014/main" id="{76BA2ADC-A467-254B-B698-7497F51B4896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99" y="1643426"/>
            <a:ext cx="5070475" cy="2974340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1183746" y="261257"/>
            <a:ext cx="9824509" cy="1113037"/>
          </a:xfrm>
          <a:prstGeom prst="rect">
            <a:avLst/>
          </a:prstGeom>
        </p:spPr>
        <p:txBody>
          <a:bodyPr anchor="b"/>
          <a:lstStyle>
            <a:lvl1pPr algn="ctr">
              <a:defRPr lang="es-E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11" name="Imagen 10" descr="http://hlpvintraweb/portals/0/Images2021/cabecera-nuevo-hospital.jpg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108" y="1638784"/>
            <a:ext cx="5389033" cy="3328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9" descr="LOGO IDIPAZ_PRESENTACIÓN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652" y="6272213"/>
            <a:ext cx="13906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1024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CanalBiblos: blog de la Biblioteca de la Universidad Autónoma de Madrid:  Nuevo logotipo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sz="180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35636" cy="6853485"/>
          </a:xfrm>
          <a:prstGeom prst="rect">
            <a:avLst/>
          </a:prstGeom>
        </p:spPr>
      </p:pic>
      <p:sp>
        <p:nvSpPr>
          <p:cNvPr id="16" name="Título 6"/>
          <p:cNvSpPr>
            <a:spLocks noGrp="1"/>
          </p:cNvSpPr>
          <p:nvPr>
            <p:ph type="ctrTitle"/>
          </p:nvPr>
        </p:nvSpPr>
        <p:spPr>
          <a:xfrm>
            <a:off x="7682592" y="1322614"/>
            <a:ext cx="3880834" cy="2219590"/>
          </a:xfrm>
        </p:spPr>
        <p:txBody>
          <a:bodyPr anchor="b"/>
          <a:lstStyle>
            <a:lvl1pPr algn="ctr">
              <a:defRPr lang="es-ES" sz="3600" b="1" dirty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20" name="Marcador de texto 19"/>
          <p:cNvSpPr>
            <a:spLocks noGrp="1"/>
          </p:cNvSpPr>
          <p:nvPr>
            <p:ph type="body" sz="quarter" idx="11"/>
          </p:nvPr>
        </p:nvSpPr>
        <p:spPr>
          <a:xfrm>
            <a:off x="6972299" y="5551942"/>
            <a:ext cx="4591127" cy="661079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62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0251" y="1053193"/>
            <a:ext cx="10800000" cy="504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Clr>
                <a:srgbClr val="DF0000"/>
              </a:buClr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3777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50" y="4406901"/>
            <a:ext cx="10469034" cy="1362075"/>
          </a:xfrm>
          <a:prstGeom prst="rect">
            <a:avLst/>
          </a:prstGeom>
        </p:spPr>
        <p:txBody>
          <a:bodyPr/>
          <a:lstStyle>
            <a:lvl1pPr algn="r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7250" y="2906713"/>
            <a:ext cx="10469034" cy="1500187"/>
          </a:xfrm>
        </p:spPr>
        <p:txBody>
          <a:bodyPr anchor="b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9867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Marcador de contenido"/>
          <p:cNvSpPr>
            <a:spLocks noGrp="1"/>
          </p:cNvSpPr>
          <p:nvPr>
            <p:ph sz="half" idx="10"/>
          </p:nvPr>
        </p:nvSpPr>
        <p:spPr>
          <a:xfrm>
            <a:off x="604157" y="1110471"/>
            <a:ext cx="5400000" cy="504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3 Marcador de contenido"/>
          <p:cNvSpPr>
            <a:spLocks noGrp="1"/>
          </p:cNvSpPr>
          <p:nvPr>
            <p:ph sz="half" idx="2"/>
          </p:nvPr>
        </p:nvSpPr>
        <p:spPr>
          <a:xfrm>
            <a:off x="6379249" y="1115871"/>
            <a:ext cx="5400000" cy="504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88553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4157" y="1053193"/>
            <a:ext cx="5400000" cy="72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4157" y="1773193"/>
            <a:ext cx="5400000" cy="432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0" name="2 Marcador de texto"/>
          <p:cNvSpPr>
            <a:spLocks noGrp="1"/>
          </p:cNvSpPr>
          <p:nvPr>
            <p:ph type="body" idx="10"/>
          </p:nvPr>
        </p:nvSpPr>
        <p:spPr>
          <a:xfrm>
            <a:off x="6379250" y="1053193"/>
            <a:ext cx="5400000" cy="720000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3 Marcador de contenido"/>
          <p:cNvSpPr>
            <a:spLocks noGrp="1"/>
          </p:cNvSpPr>
          <p:nvPr>
            <p:ph sz="half" idx="11"/>
          </p:nvPr>
        </p:nvSpPr>
        <p:spPr>
          <a:xfrm>
            <a:off x="6379250" y="1773193"/>
            <a:ext cx="5400000" cy="432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93026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3601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1136" y="1086164"/>
            <a:ext cx="4011084" cy="7200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13690" y="1086164"/>
            <a:ext cx="6815667" cy="5040000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  <a:defRPr sz="2000"/>
            </a:lvl1pPr>
            <a:lvl2pPr marL="361950" indent="-196850">
              <a:buSzPct val="90000"/>
              <a:buFont typeface="Courier New" panose="02070309020205020404" pitchFamily="49" charset="0"/>
              <a:buChar char="o"/>
              <a:defRPr sz="1800"/>
            </a:lvl2pPr>
            <a:lvl3pPr marL="558800" indent="-195263">
              <a:buFont typeface="Arial" panose="020B0604020202020204" pitchFamily="34" charset="0"/>
              <a:buChar char="•"/>
              <a:defRPr sz="1600"/>
            </a:lvl3pPr>
            <a:lvl4pPr>
              <a:buClr>
                <a:schemeClr val="accent2"/>
              </a:buClr>
              <a:defRPr sz="1400"/>
            </a:lvl4pPr>
            <a:lvl5pPr>
              <a:buClr>
                <a:schemeClr val="accent2"/>
              </a:buCl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1136" y="1806164"/>
            <a:ext cx="4011084" cy="432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2012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0301817" y="6483351"/>
            <a:ext cx="1151467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 eaLnBrk="0" hangingPunct="0">
              <a:defRPr/>
            </a:pPr>
            <a:r>
              <a:rPr lang="es-ES_tradnl" sz="900" b="1">
                <a:solidFill>
                  <a:srgbClr val="DF0000"/>
                </a:solidFill>
                <a:cs typeface="+mn-cs"/>
              </a:rPr>
              <a:t> </a:t>
            </a:r>
            <a:fld id="{881A2DD1-4E1C-4A76-85C3-8DDAE3519B53}" type="slidenum">
              <a:rPr lang="es-ES_tradnl" sz="900" b="1">
                <a:solidFill>
                  <a:srgbClr val="DF0000"/>
                </a:solidFill>
                <a:cs typeface="+mn-cs"/>
              </a:rPr>
              <a:pPr algn="r" eaLnBrk="0" hangingPunct="0">
                <a:defRPr/>
              </a:pPr>
              <a:t>‹Nº›</a:t>
            </a:fld>
            <a:endParaRPr lang="es-ES_tradnl" sz="900" b="1">
              <a:solidFill>
                <a:srgbClr val="DF0000"/>
              </a:solidFill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964" y="1122816"/>
            <a:ext cx="10767787" cy="45402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6800" tIns="43200" rIns="46800" bIns="4320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s-ES_tradnl" altLang="en-US" dirty="0" err="1"/>
              <a:t>Click</a:t>
            </a:r>
            <a:r>
              <a:rPr lang="es-ES_tradnl" altLang="en-US" dirty="0"/>
              <a:t> to </a:t>
            </a:r>
            <a:r>
              <a:rPr lang="es-ES_tradnl" altLang="en-US" dirty="0" err="1"/>
              <a:t>edit</a:t>
            </a:r>
            <a:r>
              <a:rPr lang="es-ES_tradnl" altLang="en-US" dirty="0"/>
              <a:t> Master </a:t>
            </a:r>
            <a:r>
              <a:rPr lang="es-ES_tradnl" altLang="en-US" dirty="0" err="1"/>
              <a:t>text</a:t>
            </a:r>
            <a:r>
              <a:rPr lang="es-ES_tradnl" altLang="en-US" dirty="0"/>
              <a:t> </a:t>
            </a:r>
            <a:r>
              <a:rPr lang="es-ES_tradnl" altLang="en-US" dirty="0" err="1"/>
              <a:t>styles</a:t>
            </a:r>
            <a:endParaRPr lang="es-ES_tradnl" altLang="en-US" dirty="0"/>
          </a:p>
          <a:p>
            <a:pPr lvl="2"/>
            <a:r>
              <a:rPr lang="es-ES_tradnl" altLang="en-US" dirty="0" err="1"/>
              <a:t>Second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  <a:p>
            <a:pPr lvl="3"/>
            <a:r>
              <a:rPr lang="es-ES_tradnl" altLang="en-US" dirty="0" err="1"/>
              <a:t>Third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  <a:p>
            <a:pPr lvl="4"/>
            <a:r>
              <a:rPr lang="es-ES_tradnl" altLang="en-US" dirty="0" err="1"/>
              <a:t>Fourth</a:t>
            </a:r>
            <a:r>
              <a:rPr lang="es-ES_tradnl" altLang="en-US" dirty="0"/>
              <a:t> </a:t>
            </a:r>
            <a:r>
              <a:rPr lang="es-ES_tradnl" altLang="en-US" dirty="0" err="1"/>
              <a:t>level</a:t>
            </a:r>
            <a:endParaRPr lang="es-ES_tradnl" altLang="en-US" dirty="0"/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1"/>
            <a:ext cx="12192000" cy="182563"/>
          </a:xfrm>
          <a:prstGeom prst="rect">
            <a:avLst/>
          </a:prstGeom>
          <a:solidFill>
            <a:srgbClr val="D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281518" y="695325"/>
            <a:ext cx="11722100" cy="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>
              <a:defRPr/>
            </a:pPr>
            <a:endParaRPr lang="es-ES" sz="1800">
              <a:cs typeface="+mn-cs"/>
            </a:endParaRPr>
          </a:p>
        </p:txBody>
      </p:sp>
      <p:pic>
        <p:nvPicPr>
          <p:cNvPr id="1031" name="Picture 9" descr="LOGO IDIPAZ_PRESENTACIÓN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27652" y="6272213"/>
            <a:ext cx="1390649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21784" y="282576"/>
            <a:ext cx="11057467" cy="4127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44450" rIns="4572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n-US" dirty="0" err="1"/>
              <a:t>Click</a:t>
            </a:r>
            <a:r>
              <a:rPr lang="es-ES_tradnl" altLang="en-US" dirty="0"/>
              <a:t> to </a:t>
            </a:r>
            <a:r>
              <a:rPr lang="es-ES_tradnl" altLang="en-US" dirty="0" err="1"/>
              <a:t>Edit</a:t>
            </a:r>
            <a:r>
              <a:rPr lang="es-ES_tradnl" altLang="en-US" dirty="0"/>
              <a:t> Master </a:t>
            </a:r>
            <a:r>
              <a:rPr lang="es-ES_tradnl" altLang="en-US" dirty="0" err="1"/>
              <a:t>Title</a:t>
            </a:r>
            <a:r>
              <a:rPr lang="es-ES_tradnl" altLang="en-US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84007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4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2400" b="1">
          <a:solidFill>
            <a:srgbClr val="01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4400" b="1">
          <a:solidFill>
            <a:srgbClr val="010000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b="1">
          <a:solidFill>
            <a:srgbClr val="010000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00659C"/>
        </a:buClr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96850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chemeClr val="accent1"/>
        </a:buClr>
        <a:buSzPct val="100000"/>
        <a:buFont typeface="Wingdings" pitchFamily="2" charset="2"/>
        <a:buChar char="§"/>
        <a:defRPr sz="1800">
          <a:solidFill>
            <a:srgbClr val="4D4D4D"/>
          </a:solidFill>
          <a:latin typeface="+mj-lt"/>
        </a:defRPr>
      </a:lvl2pPr>
      <a:lvl3pPr marL="558800" indent="-1952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Font typeface="Wingdings" pitchFamily="2" charset="2"/>
        <a:buChar char="§"/>
        <a:defRPr sz="1600">
          <a:solidFill>
            <a:srgbClr val="4D4D4D"/>
          </a:solidFill>
          <a:latin typeface="+mj-lt"/>
        </a:defRPr>
      </a:lvl3pPr>
      <a:lvl4pPr marL="728663" indent="-168275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4pPr>
      <a:lvl5pPr marL="900113" indent="-169863" algn="l" rtl="0" eaLnBrk="0" fontAlgn="base" hangingPunct="0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5pPr>
      <a:lvl6pPr marL="13573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6pPr>
      <a:lvl7pPr marL="18145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7pPr>
      <a:lvl8pPr marL="22717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8pPr>
      <a:lvl9pPr marL="2728913" indent="-169863" algn="l" rtl="0" fontAlgn="base">
        <a:lnSpc>
          <a:spcPct val="110000"/>
        </a:lnSpc>
        <a:spcBef>
          <a:spcPct val="60000"/>
        </a:spcBef>
        <a:spcAft>
          <a:spcPct val="0"/>
        </a:spcAft>
        <a:buClr>
          <a:srgbClr val="DF0000"/>
        </a:buClr>
        <a:buChar char="-"/>
        <a:defRPr sz="1400">
          <a:solidFill>
            <a:srgbClr val="4D4D4D"/>
          </a:solidFill>
          <a:latin typeface="+mj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Programa Mentor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5682349" y="5551942"/>
            <a:ext cx="6021043" cy="661079"/>
          </a:xfrm>
        </p:spPr>
        <p:txBody>
          <a:bodyPr/>
          <a:lstStyle/>
          <a:p>
            <a:pPr algn="r"/>
            <a:r>
              <a:rPr lang="es-ES" b="1" dirty="0">
                <a:solidFill>
                  <a:schemeClr val="accent1"/>
                </a:solidFill>
              </a:rPr>
              <a:t>CICLO SEMINARIOS AES: CLAVES PREPARACIÓN</a:t>
            </a:r>
          </a:p>
          <a:p>
            <a:pPr algn="r"/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DANIEL QUIJADA</a:t>
            </a:r>
            <a:endParaRPr lang="es-E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3455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CCCF07-1FA7-1047-5F13-D3E3182DD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Evaluación FIS</a:t>
            </a:r>
            <a:endParaRPr lang="es-ES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04B911F6-7597-B65D-233B-9B51C1CDCC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130141"/>
              </p:ext>
            </p:extLst>
          </p:nvPr>
        </p:nvGraphicFramePr>
        <p:xfrm>
          <a:off x="730250" y="1052513"/>
          <a:ext cx="10799763" cy="5038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77200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Errores Frecuentes Generales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s-ES" sz="1800" dirty="0"/>
              <a:t>Redacción del proyecto de manera enciclopédica.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No pensar en distintos tipos de perfiles de evaluador (investigador básico, traslacional, clínico, etc.)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Empezar a preparar el proyecto cuando salga la convocatoria.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No observar las novedades que incorpora la memoria cada año.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No plantear una pregunta de investigación (hipótesis) de manera novedosa, relevante y factible.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Presentar un proyecto muy ambicioso y/o rompedor sin objetivos factibles y seguros.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No tener en cuenta el impacto, el marco estratégico y el carácter traslacional del proyecto.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Elaborar un cronograma no acorde al equipo y a los objetivos (lo que lo vuelve no factible).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No incluir un diagrama del proyecto en la última página (una imagen revaloriza todo el proyecto).</a:t>
            </a:r>
          </a:p>
          <a:p>
            <a:pPr lvl="1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925493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Errores Frecuentes en el Equipo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s-ES" sz="1800" dirty="0"/>
              <a:t>Cada miembro de equipo puede estar hasta en 3 proyectos (entre concedidos de años anteriores y solicitados). El IP / </a:t>
            </a:r>
            <a:r>
              <a:rPr lang="es-ES" sz="1800" dirty="0" err="1"/>
              <a:t>CoIP</a:t>
            </a:r>
            <a:r>
              <a:rPr lang="es-ES" sz="1800" dirty="0"/>
              <a:t> sólo en uno.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No aportar todos los CVA del equipo (la evaluación técnica es simultánea a la administrativa).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Nombrar a investigadores como participantes en el proyecto, pero que no figuran en el equipo.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No contar en el equipo con todos los perfiles necesarios para desarrollar la metodología (equipos multidisciplinares).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Dejar secciones en blanco (excepto aquellas específicas de algunas modalidades de proyecto).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Las incompatibilidades afectan a todos los candidatos que presentan proyecto. No pueden usarse como “excusa”.</a:t>
            </a:r>
          </a:p>
        </p:txBody>
      </p:sp>
    </p:spTree>
    <p:extLst>
      <p:ext uri="{BB962C8B-B14F-4D97-AF65-F5344CB8AC3E}">
        <p14:creationId xmlns:p14="http://schemas.microsoft.com/office/powerpoint/2010/main" val="2086137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dirty="0"/>
              <a:t>Contacto</a:t>
            </a:r>
          </a:p>
        </p:txBody>
      </p:sp>
      <p:sp>
        <p:nvSpPr>
          <p:cNvPr id="18435" name="3 CuadroTexto"/>
          <p:cNvSpPr txBox="1">
            <a:spLocks noChangeArrowheads="1"/>
          </p:cNvSpPr>
          <p:nvPr/>
        </p:nvSpPr>
        <p:spPr bwMode="auto">
          <a:xfrm>
            <a:off x="2335764" y="1883192"/>
            <a:ext cx="7520473" cy="3091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800" b="1" dirty="0">
                <a:solidFill>
                  <a:schemeClr val="accent1"/>
                </a:solidFill>
                <a:latin typeface="Calibri" pitchFamily="34" charset="0"/>
              </a:rPr>
              <a:t>Plataforma de Apoyo al Investigador Novel (PAIN)</a:t>
            </a:r>
          </a:p>
          <a:p>
            <a:pPr>
              <a:lnSpc>
                <a:spcPct val="150000"/>
              </a:lnSpc>
            </a:pPr>
            <a:r>
              <a:rPr lang="es-ES" sz="2400" b="1" dirty="0">
                <a:latin typeface="Calibri" pitchFamily="34" charset="0"/>
              </a:rPr>
              <a:t>Daniel Quijada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latin typeface="Calibri" pitchFamily="34" charset="0"/>
              </a:rPr>
              <a:t>Edificio Norte, 4ª planta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latin typeface="Calibri" pitchFamily="34" charset="0"/>
              </a:rPr>
              <a:t>Teléfono: 91 207 17 40 (extensión interna: 441740)</a:t>
            </a:r>
            <a:endParaRPr lang="es-ES" b="1" dirty="0">
              <a:latin typeface="Calibri" pitchFamily="34" charset="0"/>
            </a:endParaRP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rgbClr val="4F81BD"/>
                </a:solidFill>
                <a:latin typeface="Calibri" pitchFamily="34" charset="0"/>
              </a:rPr>
              <a:t>mentor@idipaz.es</a:t>
            </a:r>
          </a:p>
          <a:p>
            <a:pPr>
              <a:lnSpc>
                <a:spcPct val="150000"/>
              </a:lnSpc>
            </a:pPr>
            <a:r>
              <a:rPr lang="es-ES" sz="2000" b="1" dirty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</a:rPr>
              <a:t>https://www.idipaz.es/PaginaDinamica.aspx?IdPag=553&amp;Lang=ES</a:t>
            </a:r>
            <a:endParaRPr lang="es-ES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420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Calendario Seminarios AES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850869"/>
              </p:ext>
            </p:extLst>
          </p:nvPr>
        </p:nvGraphicFramePr>
        <p:xfrm>
          <a:off x="1662952" y="896763"/>
          <a:ext cx="9057502" cy="5219996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233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54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80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7529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TEMA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FECHA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s-ES" sz="1000" b="1" dirty="0">
                          <a:solidFill>
                            <a:schemeClr val="bg1"/>
                          </a:solidFill>
                          <a:effectLst/>
                        </a:rPr>
                        <a:t>PONENTE</a:t>
                      </a:r>
                      <a:endParaRPr lang="es-ES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CLAVES PREPARACIÓN PROYECTO FIS.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EVALUACIÓN PROYECTOS</a:t>
                      </a:r>
                      <a:endParaRPr lang="es-ES" sz="1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04/10/2023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 b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METODOLOGÍA: ESTRUCTURA, SESGOS Y PLAN DE CONTINGENCIA</a:t>
                      </a:r>
                      <a:endParaRPr lang="es-ES" sz="1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11/10/2023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 b="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PLANIFICACIÓN METODOLÓGICA PARA ENSAYOS CLÍNICOS</a:t>
                      </a:r>
                      <a:endParaRPr lang="es-ES" sz="1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18/10/2023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Alberto </a:t>
                      </a:r>
                      <a:r>
                        <a:rPr lang="es-ES" sz="1200" kern="1200" dirty="0" err="1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Borobia</a:t>
                      </a:r>
                      <a:endParaRPr lang="es-ES" sz="120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CVN E IDENTIFICADOR ORCID</a:t>
                      </a:r>
                      <a:endParaRPr lang="es-ES" sz="1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25/10/2023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Raúl Román</a:t>
                      </a:r>
                      <a:endParaRPr lang="es-ES" sz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CRITERIOS DORA - PUBLICACIONES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08/11/2023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20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CÓMO PREPARAR UN BUEN PRESUPUESTO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15/11/2023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Silvia Arce, Raquel Carmona</a:t>
                      </a:r>
                      <a:endParaRPr lang="es-ES" sz="120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4553411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INTERÉS ESTRATÉGICO DEL PROYECTO.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PLAN DE DIFUSIÓN Y PARTICIPACIÓN CIUDADANA</a:t>
                      </a:r>
                      <a:endParaRPr lang="es-ES" sz="1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22/11/2023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 b="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PERSPECTIVA Y DIMENSIÓN DE GÉNERO EN LA INVESTIGACIÓN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29/11/2023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kern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</a:t>
                      </a:r>
                      <a:endParaRPr lang="es-ES" sz="1200" b="0" kern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PLAN DE GESTIÓN DE DATOS CIENTÍFICOS.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PROTECCIÓN DE DATOS</a:t>
                      </a:r>
                      <a:endParaRPr lang="es-ES" sz="1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13/12/2023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Daniel Quijada, Estela Sánchez</a:t>
                      </a:r>
                      <a:endParaRPr lang="es-ES" sz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8121389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NOVEDADES CONVOCATORIA AES</a:t>
                      </a:r>
                      <a:endParaRPr lang="es-ES" sz="1000" b="1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Enero 2024 </a:t>
                      </a:r>
                      <a:r>
                        <a:rPr lang="es-ES" sz="1200" b="0" baseline="300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es-ES" sz="12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*</a:t>
                      </a:r>
                      <a:r>
                        <a:rPr lang="es-ES" sz="1200" b="0" baseline="300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s-ES" sz="1400" b="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Mercedes Ruiz, Daniel Quijada</a:t>
                      </a:r>
                      <a:endParaRPr lang="es-ES" sz="1200" b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3451162"/>
                  </a:ext>
                </a:extLst>
              </a:tr>
              <a:tr h="457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000" b="1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TUTORIAL SOBRE EL APLICATIVO DE LA AES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Febrero 2024 </a:t>
                      </a:r>
                      <a:r>
                        <a:rPr lang="es-ES" sz="1200" b="0" baseline="300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(</a:t>
                      </a:r>
                      <a:r>
                        <a:rPr lang="es-ES" sz="1200" b="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*</a:t>
                      </a:r>
                      <a:r>
                        <a:rPr lang="es-ES" sz="1200" b="0" baseline="30000" dirty="0">
                          <a:solidFill>
                            <a:srgbClr val="202020"/>
                          </a:solidFill>
                          <a:effectLst/>
                          <a:latin typeface="Gill Sans MT" panose="020B0502020104020203" pitchFamily="34" charset="0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)</a:t>
                      </a:r>
                      <a:endParaRPr lang="es-ES" sz="1400" b="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318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Helvetica" panose="020B0604020202020204" pitchFamily="34" charset="0"/>
                        </a:rPr>
                        <a:t>Mercedes Ruiz, Daniel Quijada</a:t>
                      </a:r>
                      <a:endParaRPr lang="es-ES" sz="1200" b="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89440563"/>
                  </a:ext>
                </a:extLst>
              </a:tr>
            </a:tbl>
          </a:graphicData>
        </a:graphic>
      </p:graphicFrame>
      <p:sp>
        <p:nvSpPr>
          <p:cNvPr id="3" name="Flecha derecha 2"/>
          <p:cNvSpPr/>
          <p:nvPr/>
        </p:nvSpPr>
        <p:spPr>
          <a:xfrm>
            <a:off x="399832" y="10854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C59A7E-AEFE-A885-D494-169F68DBC673}"/>
              </a:ext>
            </a:extLst>
          </p:cNvPr>
          <p:cNvSpPr txBox="1"/>
          <p:nvPr/>
        </p:nvSpPr>
        <p:spPr>
          <a:xfrm>
            <a:off x="277466" y="6258797"/>
            <a:ext cx="48823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50" b="0" baseline="30000" dirty="0">
                <a:solidFill>
                  <a:srgbClr val="20202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(</a:t>
            </a:r>
            <a:r>
              <a:rPr lang="es-ES" sz="1050" b="0" dirty="0">
                <a:solidFill>
                  <a:srgbClr val="20202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*</a:t>
            </a:r>
            <a:r>
              <a:rPr lang="es-ES" sz="1050" b="0" baseline="30000" dirty="0">
                <a:solidFill>
                  <a:srgbClr val="20202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) </a:t>
            </a:r>
            <a:r>
              <a:rPr lang="es-ES" sz="1050" dirty="0"/>
              <a:t>La fecha se concretará una vez se publique la convocatoria de la AES 2024</a:t>
            </a:r>
          </a:p>
        </p:txBody>
      </p:sp>
    </p:spTree>
    <p:extLst>
      <p:ext uri="{BB962C8B-B14F-4D97-AF65-F5344CB8AC3E}">
        <p14:creationId xmlns:p14="http://schemas.microsoft.com/office/powerpoint/2010/main" val="311249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Ciclo Convocatoria AES</a:t>
            </a:r>
          </a:p>
        </p:txBody>
      </p:sp>
      <p:graphicFrame>
        <p:nvGraphicFramePr>
          <p:cNvPr id="11" name="Marcador de contenido 10"/>
          <p:cNvGraphicFramePr>
            <a:graphicFrameLocks noGrp="1"/>
          </p:cNvGraphicFramePr>
          <p:nvPr>
            <p:ph idx="1"/>
          </p:nvPr>
        </p:nvGraphicFramePr>
        <p:xfrm>
          <a:off x="730250" y="1166813"/>
          <a:ext cx="10731500" cy="4422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Proceso 4">
            <a:extLst>
              <a:ext uri="{FF2B5EF4-FFF2-40B4-BE49-F238E27FC236}">
                <a16:creationId xmlns:a16="http://schemas.microsoft.com/office/drawing/2014/main" id="{F4F3CD14-D50A-EDED-C67C-90B2272E0D19}"/>
              </a:ext>
            </a:extLst>
          </p:cNvPr>
          <p:cNvSpPr/>
          <p:nvPr/>
        </p:nvSpPr>
        <p:spPr>
          <a:xfrm>
            <a:off x="9336833" y="998412"/>
            <a:ext cx="1619168" cy="540000"/>
          </a:xfrm>
          <a:prstGeom prst="flowChartProcess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C40000"/>
                </a:solidFill>
                <a:latin typeface="+mj-lt"/>
              </a:rPr>
              <a:t>INICIO DE AÑO</a:t>
            </a:r>
          </a:p>
        </p:txBody>
      </p:sp>
      <p:sp>
        <p:nvSpPr>
          <p:cNvPr id="19" name="Proceso 4">
            <a:extLst>
              <a:ext uri="{FF2B5EF4-FFF2-40B4-BE49-F238E27FC236}">
                <a16:creationId xmlns:a16="http://schemas.microsoft.com/office/drawing/2014/main" id="{2DE7B232-0099-8AC4-E3D6-5FDB555CEE97}"/>
              </a:ext>
            </a:extLst>
          </p:cNvPr>
          <p:cNvSpPr/>
          <p:nvPr/>
        </p:nvSpPr>
        <p:spPr>
          <a:xfrm>
            <a:off x="9336833" y="3159000"/>
            <a:ext cx="1619168" cy="540000"/>
          </a:xfrm>
          <a:prstGeom prst="flowChartProcess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C40000"/>
                </a:solidFill>
                <a:latin typeface="+mj-lt"/>
              </a:rPr>
              <a:t>FEBRERO</a:t>
            </a:r>
          </a:p>
        </p:txBody>
      </p:sp>
      <p:sp>
        <p:nvSpPr>
          <p:cNvPr id="20" name="Proceso 4">
            <a:extLst>
              <a:ext uri="{FF2B5EF4-FFF2-40B4-BE49-F238E27FC236}">
                <a16:creationId xmlns:a16="http://schemas.microsoft.com/office/drawing/2014/main" id="{A53B0FFA-A301-FF0C-7A61-4829222B6F3E}"/>
              </a:ext>
            </a:extLst>
          </p:cNvPr>
          <p:cNvSpPr/>
          <p:nvPr/>
        </p:nvSpPr>
        <p:spPr>
          <a:xfrm>
            <a:off x="9336833" y="5319588"/>
            <a:ext cx="1619168" cy="540000"/>
          </a:xfrm>
          <a:prstGeom prst="flowChartProcess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C40000"/>
                </a:solidFill>
                <a:latin typeface="+mj-lt"/>
              </a:rPr>
              <a:t>PRIMAVERA</a:t>
            </a:r>
          </a:p>
        </p:txBody>
      </p:sp>
      <p:sp>
        <p:nvSpPr>
          <p:cNvPr id="21" name="Proceso 4">
            <a:extLst>
              <a:ext uri="{FF2B5EF4-FFF2-40B4-BE49-F238E27FC236}">
                <a16:creationId xmlns:a16="http://schemas.microsoft.com/office/drawing/2014/main" id="{110541E5-B8C8-4EAD-D2BF-B2908D0AF42D}"/>
              </a:ext>
            </a:extLst>
          </p:cNvPr>
          <p:cNvSpPr/>
          <p:nvPr/>
        </p:nvSpPr>
        <p:spPr>
          <a:xfrm>
            <a:off x="1236001" y="998412"/>
            <a:ext cx="1619168" cy="540000"/>
          </a:xfrm>
          <a:prstGeom prst="flowChartProcess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C40000"/>
                </a:solidFill>
                <a:latin typeface="+mj-lt"/>
              </a:rPr>
              <a:t>NOV - DIC</a:t>
            </a:r>
          </a:p>
        </p:txBody>
      </p:sp>
      <p:sp>
        <p:nvSpPr>
          <p:cNvPr id="22" name="Proceso 4">
            <a:extLst>
              <a:ext uri="{FF2B5EF4-FFF2-40B4-BE49-F238E27FC236}">
                <a16:creationId xmlns:a16="http://schemas.microsoft.com/office/drawing/2014/main" id="{118066B1-2696-C002-F40C-B6B771738DE2}"/>
              </a:ext>
            </a:extLst>
          </p:cNvPr>
          <p:cNvSpPr/>
          <p:nvPr/>
        </p:nvSpPr>
        <p:spPr>
          <a:xfrm>
            <a:off x="1236001" y="3159000"/>
            <a:ext cx="1619168" cy="540000"/>
          </a:xfrm>
          <a:prstGeom prst="flowChartProcess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C40000"/>
                </a:solidFill>
                <a:latin typeface="+mj-lt"/>
              </a:rPr>
              <a:t>10 DÍAS</a:t>
            </a:r>
          </a:p>
        </p:txBody>
      </p:sp>
      <p:sp>
        <p:nvSpPr>
          <p:cNvPr id="23" name="Proceso 4">
            <a:extLst>
              <a:ext uri="{FF2B5EF4-FFF2-40B4-BE49-F238E27FC236}">
                <a16:creationId xmlns:a16="http://schemas.microsoft.com/office/drawing/2014/main" id="{891DE48D-BDB1-8E8A-58B9-8C9D5FB9C773}"/>
              </a:ext>
            </a:extLst>
          </p:cNvPr>
          <p:cNvSpPr/>
          <p:nvPr/>
        </p:nvSpPr>
        <p:spPr>
          <a:xfrm>
            <a:off x="1236001" y="5319588"/>
            <a:ext cx="1619168" cy="540000"/>
          </a:xfrm>
          <a:prstGeom prst="flowChartProcess">
            <a:avLst/>
          </a:prstGeom>
          <a:solidFill>
            <a:srgbClr val="FFFFFF"/>
          </a:solidFill>
          <a:ln>
            <a:solidFill>
              <a:schemeClr val="accent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>
                <a:solidFill>
                  <a:srgbClr val="C40000"/>
                </a:solidFill>
                <a:latin typeface="+mj-lt"/>
              </a:rPr>
              <a:t>VERANO</a:t>
            </a:r>
          </a:p>
        </p:txBody>
      </p: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8F80F010-7D2F-26D8-073B-87B36986F96F}"/>
              </a:ext>
            </a:extLst>
          </p:cNvPr>
          <p:cNvCxnSpPr>
            <a:stCxn id="21" idx="3"/>
          </p:cNvCxnSpPr>
          <p:nvPr/>
        </p:nvCxnSpPr>
        <p:spPr>
          <a:xfrm>
            <a:off x="2855169" y="1268412"/>
            <a:ext cx="2145456" cy="3889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473DB750-2C9B-C7C4-E3E6-D8D946531795}"/>
              </a:ext>
            </a:extLst>
          </p:cNvPr>
          <p:cNvCxnSpPr>
            <a:cxnSpLocks/>
          </p:cNvCxnSpPr>
          <p:nvPr/>
        </p:nvCxnSpPr>
        <p:spPr>
          <a:xfrm>
            <a:off x="2855169" y="3429000"/>
            <a:ext cx="1221531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>
            <a:extLst>
              <a:ext uri="{FF2B5EF4-FFF2-40B4-BE49-F238E27FC236}">
                <a16:creationId xmlns:a16="http://schemas.microsoft.com/office/drawing/2014/main" id="{13B90BAF-E791-1477-3A4C-68DF047E4F83}"/>
              </a:ext>
            </a:extLst>
          </p:cNvPr>
          <p:cNvCxnSpPr>
            <a:stCxn id="23" idx="3"/>
          </p:cNvCxnSpPr>
          <p:nvPr/>
        </p:nvCxnSpPr>
        <p:spPr>
          <a:xfrm flipV="1">
            <a:off x="2855169" y="5143500"/>
            <a:ext cx="2145456" cy="4460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de flecha 37">
            <a:extLst>
              <a:ext uri="{FF2B5EF4-FFF2-40B4-BE49-F238E27FC236}">
                <a16:creationId xmlns:a16="http://schemas.microsoft.com/office/drawing/2014/main" id="{5A608365-C3E1-1787-2AB9-358BD4DE06B1}"/>
              </a:ext>
            </a:extLst>
          </p:cNvPr>
          <p:cNvCxnSpPr>
            <a:stCxn id="18" idx="1"/>
          </p:cNvCxnSpPr>
          <p:nvPr/>
        </p:nvCxnSpPr>
        <p:spPr>
          <a:xfrm flipH="1">
            <a:off x="7191375" y="1268412"/>
            <a:ext cx="2145458" cy="388938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3EB32D44-BA18-843A-9E6C-D519DD471382}"/>
              </a:ext>
            </a:extLst>
          </p:cNvPr>
          <p:cNvCxnSpPr/>
          <p:nvPr/>
        </p:nvCxnSpPr>
        <p:spPr>
          <a:xfrm flipH="1">
            <a:off x="8086725" y="3429000"/>
            <a:ext cx="12501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7D5AD4D1-3D42-8AA3-9847-7A15B8512427}"/>
              </a:ext>
            </a:extLst>
          </p:cNvPr>
          <p:cNvCxnSpPr>
            <a:stCxn id="20" idx="1"/>
          </p:cNvCxnSpPr>
          <p:nvPr/>
        </p:nvCxnSpPr>
        <p:spPr>
          <a:xfrm flipH="1" flipV="1">
            <a:off x="7191375" y="5085532"/>
            <a:ext cx="2145458" cy="504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309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Características Proyectos FIS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30251" y="1167492"/>
            <a:ext cx="10731500" cy="5167993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es-ES" sz="1800" dirty="0"/>
              <a:t>Investigación No Orientada.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Sin límites:</a:t>
            </a:r>
          </a:p>
          <a:p>
            <a:pPr lvl="2">
              <a:lnSpc>
                <a:spcPct val="100000"/>
              </a:lnSpc>
            </a:pPr>
            <a:r>
              <a:rPr lang="es-ES" sz="1600" dirty="0"/>
              <a:t>Número de solicitudes a presentar desde </a:t>
            </a:r>
            <a:r>
              <a:rPr lang="es-ES" sz="1600" dirty="0" err="1"/>
              <a:t>IdiPAZ</a:t>
            </a:r>
            <a:r>
              <a:rPr lang="es-ES" sz="1600" dirty="0"/>
              <a:t>.</a:t>
            </a:r>
          </a:p>
          <a:p>
            <a:pPr lvl="2">
              <a:lnSpc>
                <a:spcPct val="100000"/>
              </a:lnSpc>
            </a:pPr>
            <a:r>
              <a:rPr lang="es-ES" sz="1600" dirty="0"/>
              <a:t>Presupuesto.</a:t>
            </a:r>
          </a:p>
          <a:p>
            <a:pPr lvl="2">
              <a:lnSpc>
                <a:spcPct val="100000"/>
              </a:lnSpc>
            </a:pPr>
            <a:r>
              <a:rPr lang="es-ES" sz="1600" dirty="0"/>
              <a:t>Composición equipos (miembros internacionales hasta 25% del total).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Proyectos a 3 años. Comienzan el 1 de enero del año siguiente.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Modalidades de proyecto:</a:t>
            </a:r>
          </a:p>
          <a:p>
            <a:pPr lvl="2">
              <a:lnSpc>
                <a:spcPct val="100000"/>
              </a:lnSpc>
            </a:pPr>
            <a:r>
              <a:rPr lang="es-ES" sz="1600" dirty="0" err="1"/>
              <a:t>Unicéntrico</a:t>
            </a:r>
            <a:r>
              <a:rPr lang="es-ES" sz="1600" dirty="0"/>
              <a:t>: todo el proyecto se realiza en un único centro, aunque haya colaboradores de otro centro.</a:t>
            </a:r>
          </a:p>
          <a:p>
            <a:pPr lvl="2">
              <a:lnSpc>
                <a:spcPct val="100000"/>
              </a:lnSpc>
            </a:pPr>
            <a:r>
              <a:rPr lang="es-ES" sz="1600" dirty="0"/>
              <a:t>Multicéntrico: el proyecto se realiza en varios centros, bajo un mismo protocolo.</a:t>
            </a:r>
          </a:p>
          <a:p>
            <a:pPr lvl="2">
              <a:lnSpc>
                <a:spcPct val="100000"/>
              </a:lnSpc>
            </a:pPr>
            <a:r>
              <a:rPr lang="es-ES" sz="1600" dirty="0"/>
              <a:t>Coordinado: cada centro realiza una parte del proyecto.</a:t>
            </a:r>
          </a:p>
        </p:txBody>
      </p:sp>
    </p:spTree>
    <p:extLst>
      <p:ext uri="{BB962C8B-B14F-4D97-AF65-F5344CB8AC3E}">
        <p14:creationId xmlns:p14="http://schemas.microsoft.com/office/powerpoint/2010/main" val="91057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Áreas Evaluación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s-ES" sz="1800" dirty="0"/>
              <a:t>Cáncer.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Enfermedades Cardiovasculares.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Enfermedades Neurológicas y Mentales.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Enfermedades Infecciosas y Sida.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Epidemiología, Salud Pública y Ocupacional / Servicios de Salud, Tecnologías Sanitarias y Telemedicina.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Pediatría, Medicina Perinatal, Anomalías Congénitas y del Metabolismo.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Enfermedades Crónicas, Inflamatorias, Nefrológicas y Respiratorias.</a:t>
            </a:r>
          </a:p>
          <a:p>
            <a:pPr lvl="1">
              <a:lnSpc>
                <a:spcPct val="150000"/>
              </a:lnSpc>
            </a:pPr>
            <a:r>
              <a:rPr lang="es-ES" sz="1800" dirty="0"/>
              <a:t>Enfermedades Endocrinas, Digestivas y Cirugía.</a:t>
            </a:r>
          </a:p>
          <a:p>
            <a:pPr lvl="1"/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890668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30F701BD-86E0-F7D9-4679-CBC8373B4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260649"/>
            <a:ext cx="11057467" cy="504056"/>
          </a:xfrm>
        </p:spPr>
        <p:txBody>
          <a:bodyPr/>
          <a:lstStyle/>
          <a:p>
            <a:r>
              <a:rPr lang="en-US" dirty="0"/>
              <a:t>Portal FIS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91B5D517-979B-C608-036A-B6B2948E9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531" y="900255"/>
            <a:ext cx="6880938" cy="5057490"/>
          </a:xfrm>
          <a:noFill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70FDD4-22BF-B3C3-B86D-9056DA40D3A9}"/>
              </a:ext>
            </a:extLst>
          </p:cNvPr>
          <p:cNvSpPr txBox="1"/>
          <p:nvPr/>
        </p:nvSpPr>
        <p:spPr>
          <a:xfrm>
            <a:off x="277467" y="6258797"/>
            <a:ext cx="42837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https://portalfis.isciii.es/es/Paginas/inicio.aspx</a:t>
            </a:r>
          </a:p>
        </p:txBody>
      </p:sp>
    </p:spTree>
    <p:extLst>
      <p:ext uri="{BB962C8B-B14F-4D97-AF65-F5344CB8AC3E}">
        <p14:creationId xmlns:p14="http://schemas.microsoft.com/office/powerpoint/2010/main" val="316364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Secciones Memoria – Equipo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s-ES" sz="1400" b="1" i="0" u="none" strike="noStrike" baseline="0" dirty="0">
                <a:latin typeface="Arial-BoldMT"/>
              </a:rPr>
              <a:t>ACTIVIDADES ANTERIORES DE CARÁCTER CIENTÍFICO  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(1 página IP / 1 página COIP) </a:t>
            </a:r>
            <a:r>
              <a:rPr lang="es-ES" sz="1400" b="1" i="0" u="none" strike="noStrike" baseline="0" dirty="0">
                <a:solidFill>
                  <a:schemeClr val="accent1"/>
                </a:solidFill>
                <a:latin typeface="Arial-BoldMT"/>
              </a:rPr>
              <a:t>NOVEDAD 2023</a:t>
            </a:r>
            <a:endParaRPr lang="es-ES" sz="1400" b="1" i="0" u="none" strike="noStrike" baseline="0" dirty="0">
              <a:latin typeface="Arial-BoldMT"/>
            </a:endParaRPr>
          </a:p>
          <a:p>
            <a:pPr lvl="1">
              <a:lnSpc>
                <a:spcPct val="150000"/>
              </a:lnSpc>
            </a:pPr>
            <a:r>
              <a:rPr lang="es-ES" sz="1400" b="1" i="0" u="none" strike="noStrike" baseline="0" dirty="0">
                <a:latin typeface="Arial-BoldMT"/>
              </a:rPr>
              <a:t>JUSTIFICACIÓN FIGURA DEL CO-INVESTIGADOR PRINCIPAL 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(1 página)</a:t>
            </a:r>
          </a:p>
          <a:p>
            <a:pPr lvl="1">
              <a:lnSpc>
                <a:spcPct val="150000"/>
              </a:lnSpc>
            </a:pPr>
            <a:r>
              <a:rPr lang="es-ES" sz="1400" b="1" i="0" u="none" strike="noStrike" baseline="0" dirty="0">
                <a:latin typeface="Arial-BoldMT"/>
              </a:rPr>
              <a:t>RESUMEN (Objetivos y Metodología del Proyecto) 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(1 página)</a:t>
            </a:r>
          </a:p>
          <a:p>
            <a:pPr lvl="1">
              <a:lnSpc>
                <a:spcPct val="150000"/>
              </a:lnSpc>
            </a:pPr>
            <a:r>
              <a:rPr lang="es-ES" sz="1400" b="1" i="0" u="none" strike="noStrike" baseline="0" dirty="0">
                <a:latin typeface="Arial-BoldMT"/>
              </a:rPr>
              <a:t>HISTORIAL CIENTIFICO DEL IP Y COIP 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(3 páginas) </a:t>
            </a:r>
            <a:r>
              <a:rPr lang="es-ES" sz="1400" b="1" dirty="0">
                <a:solidFill>
                  <a:schemeClr val="accent1"/>
                </a:solidFill>
                <a:latin typeface="Arial-BoldMT"/>
              </a:rPr>
              <a:t>RESTRUCTURADA EN</a:t>
            </a:r>
            <a:r>
              <a:rPr lang="es-ES" sz="1400" b="1" i="0" u="none" strike="noStrike" baseline="0" dirty="0">
                <a:solidFill>
                  <a:schemeClr val="accent1"/>
                </a:solidFill>
                <a:latin typeface="Arial-BoldMT"/>
              </a:rPr>
              <a:t> 2023</a:t>
            </a:r>
          </a:p>
          <a:p>
            <a:pPr lvl="2">
              <a:lnSpc>
                <a:spcPct val="150000"/>
              </a:lnSpc>
            </a:pPr>
            <a:r>
              <a:rPr lang="es-ES" sz="1200" b="1" i="0" u="none" strike="noStrike" baseline="0" dirty="0">
                <a:latin typeface="Arial-BoldMT"/>
              </a:rPr>
              <a:t>PERFIL CURRICULAR DEL IP Y COIP</a:t>
            </a:r>
            <a:endParaRPr lang="es-ES" sz="1200" b="1" dirty="0">
              <a:solidFill>
                <a:schemeClr val="accent1"/>
              </a:solidFill>
              <a:latin typeface="Arial-BoldMT"/>
            </a:endParaRPr>
          </a:p>
          <a:p>
            <a:pPr lvl="2">
              <a:lnSpc>
                <a:spcPct val="150000"/>
              </a:lnSpc>
            </a:pPr>
            <a:r>
              <a:rPr lang="es-ES" sz="1200" b="1" i="0" u="none" strike="noStrike" baseline="0" dirty="0">
                <a:latin typeface="Arial-BoldMT"/>
              </a:rPr>
              <a:t>CARACTERÍSTICAS DEL EQUIPO</a:t>
            </a:r>
            <a:endParaRPr lang="es-ES" sz="1200" b="1" i="0" u="none" strike="noStrike" baseline="0" dirty="0">
              <a:solidFill>
                <a:schemeClr val="accent1"/>
              </a:solidFill>
              <a:latin typeface="Arial-BoldMT"/>
            </a:endParaRPr>
          </a:p>
          <a:p>
            <a:pPr lvl="2">
              <a:lnSpc>
                <a:spcPct val="150000"/>
              </a:lnSpc>
            </a:pPr>
            <a:r>
              <a:rPr lang="es-ES" sz="1200" b="1" i="0" u="none" strike="noStrike" baseline="0" dirty="0">
                <a:latin typeface="Arial-BoldMT"/>
              </a:rPr>
              <a:t>CAPACIDAD FORMATIVA DEL IP Y COIP</a:t>
            </a:r>
            <a:endParaRPr lang="es-ES" sz="1200" b="1" dirty="0">
              <a:solidFill>
                <a:schemeClr val="bg1">
                  <a:lumMod val="50000"/>
                </a:schemeClr>
              </a:solidFill>
              <a:latin typeface="Arial-BoldMT"/>
            </a:endParaRPr>
          </a:p>
          <a:p>
            <a:pPr lvl="1">
              <a:lnSpc>
                <a:spcPct val="150000"/>
              </a:lnSpc>
            </a:pPr>
            <a:r>
              <a:rPr lang="es-ES" sz="1400" b="1" i="0" u="none" strike="noStrike" baseline="0" dirty="0">
                <a:latin typeface="Arial-BoldMT"/>
              </a:rPr>
              <a:t>INSTITUCIÓN DE REALIZACIÓN DEL PROYECTO  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(1 página) </a:t>
            </a:r>
            <a:r>
              <a:rPr lang="es-ES" sz="1400" b="1" i="0" u="none" strike="noStrike" baseline="0" dirty="0">
                <a:solidFill>
                  <a:schemeClr val="accent1"/>
                </a:solidFill>
                <a:latin typeface="Arial-BoldMT"/>
              </a:rPr>
              <a:t>NOVEDAD 2023</a:t>
            </a:r>
          </a:p>
        </p:txBody>
      </p:sp>
    </p:spTree>
    <p:extLst>
      <p:ext uri="{BB962C8B-B14F-4D97-AF65-F5344CB8AC3E}">
        <p14:creationId xmlns:p14="http://schemas.microsoft.com/office/powerpoint/2010/main" val="2079024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Secciones Memoria – Proyecto Científico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s-ES" sz="1400" b="1" i="0" u="none" strike="noStrike" baseline="0" dirty="0">
                <a:latin typeface="Arial-BoldMT"/>
              </a:rPr>
              <a:t>ANTECEDENTES Y ESTADO ACTUAL DEL TEMA 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(3 páginas + 1 para bibliografía)</a:t>
            </a:r>
            <a:endParaRPr lang="es-ES" sz="1400" b="1" i="0" u="none" strike="noStrike" baseline="0" dirty="0">
              <a:latin typeface="Arial-BoldMT"/>
            </a:endParaRPr>
          </a:p>
          <a:p>
            <a:pPr lvl="1">
              <a:lnSpc>
                <a:spcPct val="150000"/>
              </a:lnSpc>
            </a:pPr>
            <a:r>
              <a:rPr lang="es-ES" sz="1400" b="1" i="0" u="none" strike="noStrike" baseline="0" dirty="0">
                <a:latin typeface="Arial-BoldMT"/>
              </a:rPr>
              <a:t>HIPÓTESIS Y OBJETIVOS  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(1 página)</a:t>
            </a:r>
          </a:p>
          <a:p>
            <a:pPr lvl="1">
              <a:lnSpc>
                <a:spcPct val="150000"/>
              </a:lnSpc>
            </a:pPr>
            <a:r>
              <a:rPr lang="es-ES" sz="1400" b="1" i="0" u="none" strike="noStrike" baseline="0" dirty="0">
                <a:latin typeface="Arial-BoldMT"/>
              </a:rPr>
              <a:t>PROYECTOS COORDINADOS/MULTICÉNTRICOS CON VARIOS CENTROS BENEFICIARIOS 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(3 páginas </a:t>
            </a:r>
            <a:r>
              <a:rPr lang="es-ES" sz="1400" b="1" i="1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–sólo si aplica–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)</a:t>
            </a:r>
            <a:endParaRPr lang="es-ES" sz="1400" b="1" dirty="0">
              <a:solidFill>
                <a:schemeClr val="bg1">
                  <a:lumMod val="50000"/>
                </a:schemeClr>
              </a:solidFill>
              <a:latin typeface="Arial-BoldMT"/>
            </a:endParaRPr>
          </a:p>
          <a:p>
            <a:pPr lvl="1">
              <a:lnSpc>
                <a:spcPct val="150000"/>
              </a:lnSpc>
            </a:pPr>
            <a:r>
              <a:rPr lang="es-ES" sz="1400" b="1" i="0" u="none" strike="noStrike" baseline="0" dirty="0">
                <a:latin typeface="Arial-BoldMT"/>
              </a:rPr>
              <a:t>METODOLOGÍA 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(3 páginas)</a:t>
            </a:r>
            <a:r>
              <a:rPr lang="es-ES" sz="1400" b="1" dirty="0">
                <a:solidFill>
                  <a:schemeClr val="accent1"/>
                </a:solidFill>
                <a:latin typeface="Arial-BoldMT"/>
              </a:rPr>
              <a:t> INCORPORA APARTADOS NUEVOS EN</a:t>
            </a:r>
            <a:r>
              <a:rPr lang="es-ES" sz="1400" b="1" i="0" u="none" strike="noStrike" baseline="0" dirty="0">
                <a:solidFill>
                  <a:schemeClr val="accent1"/>
                </a:solidFill>
                <a:latin typeface="Arial-BoldMT"/>
              </a:rPr>
              <a:t> 2023</a:t>
            </a:r>
            <a:endParaRPr lang="es-ES" sz="1400" b="1" dirty="0">
              <a:solidFill>
                <a:schemeClr val="bg1">
                  <a:lumMod val="50000"/>
                </a:schemeClr>
              </a:solidFill>
              <a:latin typeface="Arial-BoldMT"/>
            </a:endParaRPr>
          </a:p>
          <a:p>
            <a:pPr lvl="1">
              <a:lnSpc>
                <a:spcPct val="150000"/>
              </a:lnSpc>
            </a:pPr>
            <a:r>
              <a:rPr lang="es-ES" sz="1400" b="1" i="0" u="none" strike="noStrike" baseline="0" dirty="0">
                <a:latin typeface="Arial-BoldMT"/>
              </a:rPr>
              <a:t>PROPUESTA PARA EL PLAN DE GESTÓN DE DATOS 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(1 página)</a:t>
            </a:r>
          </a:p>
          <a:p>
            <a:pPr lvl="1">
              <a:lnSpc>
                <a:spcPct val="150000"/>
              </a:lnSpc>
            </a:pPr>
            <a:r>
              <a:rPr lang="es-ES" sz="1400" b="1" i="0" u="none" strike="noStrike" baseline="0" dirty="0">
                <a:latin typeface="Arial-BoldMT"/>
              </a:rPr>
              <a:t>PLAN DE TRABAJO 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(3 páginas)</a:t>
            </a:r>
            <a:endParaRPr lang="es-ES" sz="1400" b="1" dirty="0">
              <a:solidFill>
                <a:schemeClr val="bg1">
                  <a:lumMod val="50000"/>
                </a:schemeClr>
              </a:solidFill>
              <a:latin typeface="Arial-BoldMT"/>
            </a:endParaRPr>
          </a:p>
          <a:p>
            <a:pPr lvl="1">
              <a:lnSpc>
                <a:spcPct val="150000"/>
              </a:lnSpc>
            </a:pPr>
            <a:r>
              <a:rPr lang="es-ES" sz="1400" b="1" i="0" u="none" strike="noStrike" baseline="0" dirty="0">
                <a:latin typeface="Arial-BoldMT"/>
              </a:rPr>
              <a:t>MARCO ESTRATÉGICO 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(1 página)</a:t>
            </a:r>
          </a:p>
          <a:p>
            <a:pPr lvl="1">
              <a:lnSpc>
                <a:spcPct val="150000"/>
              </a:lnSpc>
            </a:pPr>
            <a:r>
              <a:rPr lang="es-ES" sz="1400" b="1" i="0" u="none" strike="noStrike" baseline="0" dirty="0">
                <a:latin typeface="Arial-BoldMT"/>
              </a:rPr>
              <a:t>MEDIOS DISPONIBLES/VIABILIDAD DEL PROYECTO 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(1 página)</a:t>
            </a:r>
          </a:p>
          <a:p>
            <a:pPr lvl="1">
              <a:lnSpc>
                <a:spcPct val="150000"/>
              </a:lnSpc>
            </a:pPr>
            <a:r>
              <a:rPr lang="es-ES" sz="1400" b="1" i="0" u="none" strike="noStrike" baseline="0" dirty="0">
                <a:latin typeface="Arial-BoldMT"/>
              </a:rPr>
              <a:t>PRESUPUESTO 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(2 páginas) </a:t>
            </a:r>
            <a:r>
              <a:rPr lang="es-ES" sz="1400" b="1" dirty="0">
                <a:solidFill>
                  <a:schemeClr val="accent1"/>
                </a:solidFill>
                <a:latin typeface="Arial-BoldMT"/>
              </a:rPr>
              <a:t>MAYOR ÉNFASIS EN JUSTIFICACIÓN EN</a:t>
            </a:r>
            <a:r>
              <a:rPr lang="es-ES" sz="1400" b="1" i="0" u="none" strike="noStrike" baseline="0" dirty="0">
                <a:solidFill>
                  <a:schemeClr val="accent1"/>
                </a:solidFill>
                <a:latin typeface="Arial-BoldMT"/>
              </a:rPr>
              <a:t> 2023</a:t>
            </a:r>
            <a:endParaRPr lang="es-ES" sz="1400" b="1" dirty="0">
              <a:solidFill>
                <a:schemeClr val="bg1">
                  <a:lumMod val="50000"/>
                </a:schemeClr>
              </a:solidFill>
              <a:latin typeface="Arial-BoldMT"/>
            </a:endParaRPr>
          </a:p>
          <a:p>
            <a:pPr lvl="1">
              <a:lnSpc>
                <a:spcPct val="150000"/>
              </a:lnSpc>
            </a:pPr>
            <a:r>
              <a:rPr lang="es-ES" sz="1400" b="1" i="0" u="none" strike="noStrike" baseline="0" dirty="0">
                <a:latin typeface="Arial-BoldMT"/>
              </a:rPr>
              <a:t>ANEXOS  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(</a:t>
            </a:r>
            <a:r>
              <a:rPr lang="es-ES" sz="1400" b="1" i="1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–opcionales–</a:t>
            </a:r>
            <a:r>
              <a:rPr lang="es-ES" sz="1400" b="1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 </a:t>
            </a:r>
            <a:r>
              <a:rPr lang="es-ES" sz="1400" b="1" i="0" u="none" strike="noStrike" baseline="0" dirty="0">
                <a:solidFill>
                  <a:schemeClr val="bg1">
                    <a:lumMod val="50000"/>
                  </a:schemeClr>
                </a:solidFill>
                <a:latin typeface="Arial-BoldMT"/>
              </a:rPr>
              <a:t>1 página para una ilustración y 3 páginas de texto escrito)</a:t>
            </a:r>
          </a:p>
        </p:txBody>
      </p:sp>
    </p:spTree>
    <p:extLst>
      <p:ext uri="{BB962C8B-B14F-4D97-AF65-F5344CB8AC3E}">
        <p14:creationId xmlns:p14="http://schemas.microsoft.com/office/powerpoint/2010/main" val="377141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C02F0E5-8F8C-35DF-7A47-5E29B650D809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21283" y="979778"/>
            <a:ext cx="5400000" cy="1128876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COHERENCIA ENTRE SECCIONES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EB99067-341C-26FC-FFC1-D99EBFE8EB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1703" y="4589559"/>
            <a:ext cx="5400000" cy="1123476"/>
          </a:xfrm>
          <a:solidFill>
            <a:schemeClr val="accent1">
              <a:lumMod val="75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TRAZABILIDAD DE DICHA COHERENCIA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4157" y="274638"/>
            <a:ext cx="11175093" cy="427491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" dirty="0"/>
              <a:t>Claves Transversales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CF37E5C2-7D81-72B9-EDE6-7F6AB018FA84}"/>
              </a:ext>
            </a:extLst>
          </p:cNvPr>
          <p:cNvSpPr txBox="1">
            <a:spLocks/>
          </p:cNvSpPr>
          <p:nvPr/>
        </p:nvSpPr>
        <p:spPr>
          <a:xfrm>
            <a:off x="638408" y="2583413"/>
            <a:ext cx="5365749" cy="159670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00659C"/>
              </a:buClr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1950" indent="-196850" algn="l" rtl="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+mj-lt"/>
              </a:defRPr>
            </a:lvl2pPr>
            <a:lvl3pPr marL="558800" indent="-195263" algn="l" rtl="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DF0000"/>
              </a:buClr>
              <a:buFont typeface="Wingdings" pitchFamily="2" charset="2"/>
              <a:buChar char="§"/>
              <a:defRPr sz="1600">
                <a:solidFill>
                  <a:srgbClr val="4D4D4D"/>
                </a:solidFill>
                <a:latin typeface="+mj-lt"/>
              </a:defRPr>
            </a:lvl3pPr>
            <a:lvl4pPr marL="728663" indent="-168275" algn="l" rtl="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DF0000"/>
              </a:buClr>
              <a:buChar char="-"/>
              <a:defRPr sz="1400">
                <a:solidFill>
                  <a:srgbClr val="4D4D4D"/>
                </a:solidFill>
                <a:latin typeface="+mj-lt"/>
              </a:defRPr>
            </a:lvl4pPr>
            <a:lvl5pPr marL="900113" indent="-169863" algn="l" rtl="0" eaLnBrk="0" fontAlgn="base" hangingPunct="0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DF0000"/>
              </a:buClr>
              <a:buChar char="-"/>
              <a:defRPr sz="1400">
                <a:solidFill>
                  <a:srgbClr val="4D4D4D"/>
                </a:solidFill>
                <a:latin typeface="+mj-lt"/>
              </a:defRPr>
            </a:lvl5pPr>
            <a:lvl6pPr marL="1357313" indent="-169863" algn="l" rtl="0" fontAlgn="base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DF0000"/>
              </a:buClr>
              <a:buChar char="-"/>
              <a:defRPr sz="1400">
                <a:solidFill>
                  <a:srgbClr val="4D4D4D"/>
                </a:solidFill>
                <a:latin typeface="+mj-lt"/>
              </a:defRPr>
            </a:lvl6pPr>
            <a:lvl7pPr marL="1814513" indent="-169863" algn="l" rtl="0" fontAlgn="base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DF0000"/>
              </a:buClr>
              <a:buChar char="-"/>
              <a:defRPr sz="1400">
                <a:solidFill>
                  <a:srgbClr val="4D4D4D"/>
                </a:solidFill>
                <a:latin typeface="+mj-lt"/>
              </a:defRPr>
            </a:lvl7pPr>
            <a:lvl8pPr marL="2271713" indent="-169863" algn="l" rtl="0" fontAlgn="base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DF0000"/>
              </a:buClr>
              <a:buChar char="-"/>
              <a:defRPr sz="1400">
                <a:solidFill>
                  <a:srgbClr val="4D4D4D"/>
                </a:solidFill>
                <a:latin typeface="+mj-lt"/>
              </a:defRPr>
            </a:lvl8pPr>
            <a:lvl9pPr marL="2728913" indent="-169863" algn="l" rtl="0" fontAlgn="base">
              <a:lnSpc>
                <a:spcPct val="110000"/>
              </a:lnSpc>
              <a:spcBef>
                <a:spcPct val="60000"/>
              </a:spcBef>
              <a:spcAft>
                <a:spcPct val="0"/>
              </a:spcAft>
              <a:buClr>
                <a:srgbClr val="DF0000"/>
              </a:buClr>
              <a:buChar char="-"/>
              <a:defRPr sz="1400">
                <a:solidFill>
                  <a:srgbClr val="4D4D4D"/>
                </a:solidFill>
                <a:latin typeface="+mj-lt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s-ES" sz="1400" kern="0" dirty="0">
                <a:solidFill>
                  <a:schemeClr val="tx2"/>
                </a:solidFill>
                <a:latin typeface="Arial-BoldMT"/>
              </a:rPr>
              <a:t>Objetivos – Variables – Análisis Estadístico</a:t>
            </a:r>
          </a:p>
          <a:p>
            <a:pPr lvl="1">
              <a:lnSpc>
                <a:spcPct val="150000"/>
              </a:lnSpc>
            </a:pPr>
            <a:r>
              <a:rPr lang="es-ES" sz="1400" kern="0" dirty="0">
                <a:solidFill>
                  <a:schemeClr val="tx2"/>
                </a:solidFill>
                <a:latin typeface="Arial-BoldMT"/>
              </a:rPr>
              <a:t>Perfiles Equipo – Procedimiento Metodológico – Cronograma</a:t>
            </a:r>
          </a:p>
          <a:p>
            <a:pPr lvl="1">
              <a:lnSpc>
                <a:spcPct val="150000"/>
              </a:lnSpc>
            </a:pPr>
            <a:r>
              <a:rPr lang="es-ES" sz="1400" kern="0" dirty="0">
                <a:solidFill>
                  <a:schemeClr val="tx2"/>
                </a:solidFill>
                <a:latin typeface="Arial-BoldMT"/>
              </a:rPr>
              <a:t>Medios Disponibles – Presupuesto</a:t>
            </a:r>
          </a:p>
        </p:txBody>
      </p:sp>
      <p:cxnSp>
        <p:nvCxnSpPr>
          <p:cNvPr id="11" name="Conector: curvado 10">
            <a:extLst>
              <a:ext uri="{FF2B5EF4-FFF2-40B4-BE49-F238E27FC236}">
                <a16:creationId xmlns:a16="http://schemas.microsoft.com/office/drawing/2014/main" id="{38D7FC5F-999A-DE92-B7DC-75864C8F6EF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270901" y="3154350"/>
            <a:ext cx="971183" cy="287042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96629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ción UCES">
  <a:themeElements>
    <a:clrScheme name="Personalizado 1">
      <a:dk1>
        <a:srgbClr val="4D4D4D"/>
      </a:dk1>
      <a:lt1>
        <a:srgbClr val="FFFFFF"/>
      </a:lt1>
      <a:dk2>
        <a:srgbClr val="000000"/>
      </a:dk2>
      <a:lt2>
        <a:srgbClr val="4D4D4D"/>
      </a:lt2>
      <a:accent1>
        <a:srgbClr val="CC0000"/>
      </a:accent1>
      <a:accent2>
        <a:srgbClr val="FF7C80"/>
      </a:accent2>
      <a:accent3>
        <a:srgbClr val="404040"/>
      </a:accent3>
      <a:accent4>
        <a:srgbClr val="FFFFFF"/>
      </a:accent4>
      <a:accent5>
        <a:srgbClr val="E2AAAA"/>
      </a:accent5>
      <a:accent6>
        <a:srgbClr val="E77073"/>
      </a:accent6>
      <a:hlink>
        <a:srgbClr val="CC0000"/>
      </a:hlink>
      <a:folHlink>
        <a:srgbClr val="5F5F5F"/>
      </a:folHlink>
    </a:clrScheme>
    <a:fontScheme name="Presentación UCES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12700">
          <a:noFill/>
          <a:miter lim="800000"/>
          <a:headEnd/>
          <a:tailEnd/>
        </a:ln>
      </a:spPr>
      <a:bodyPr vert="horz" wrap="square" lIns="45720" tIns="44450" rIns="45720" bIns="44450" numCol="1" anchor="b" anchorCtr="0" compatLnSpc="1">
        <a:prstTxWarp prst="textNoShape">
          <a:avLst/>
        </a:prstTxWarp>
      </a:bodyPr>
      <a:lstStyle>
        <a:defPPr>
          <a:defRPr kern="0" dirty="0" smtClean="0"/>
        </a:defPPr>
      </a:lstStyle>
    </a:txDef>
  </a:objectDefaults>
  <a:extraClrSchemeLst>
    <a:extraClrScheme>
      <a:clrScheme name="Presentación UC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UC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UCES 8">
        <a:dk1>
          <a:srgbClr val="4D4D4D"/>
        </a:dk1>
        <a:lt1>
          <a:srgbClr val="FFFFFF"/>
        </a:lt1>
        <a:dk2>
          <a:srgbClr val="000000"/>
        </a:dk2>
        <a:lt2>
          <a:srgbClr val="4D4D4D"/>
        </a:lt2>
        <a:accent1>
          <a:srgbClr val="CC0000"/>
        </a:accent1>
        <a:accent2>
          <a:srgbClr val="FF7C80"/>
        </a:accent2>
        <a:accent3>
          <a:srgbClr val="FFFFFF"/>
        </a:accent3>
        <a:accent4>
          <a:srgbClr val="404040"/>
        </a:accent4>
        <a:accent5>
          <a:srgbClr val="E2AAAA"/>
        </a:accent5>
        <a:accent6>
          <a:srgbClr val="E77073"/>
        </a:accent6>
        <a:hlink>
          <a:srgbClr val="DDDDDD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887</Words>
  <Application>Microsoft Office PowerPoint</Application>
  <PresentationFormat>Panorámica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Arial-BoldMT</vt:lpstr>
      <vt:lpstr>Calibri</vt:lpstr>
      <vt:lpstr>Courier New</vt:lpstr>
      <vt:lpstr>Gill Sans MT</vt:lpstr>
      <vt:lpstr>Times New Roman</vt:lpstr>
      <vt:lpstr>Wingdings</vt:lpstr>
      <vt:lpstr>Presentación UCES</vt:lpstr>
      <vt:lpstr>Programa Mentor</vt:lpstr>
      <vt:lpstr>Calendario Seminarios AES</vt:lpstr>
      <vt:lpstr>Ciclo Convocatoria AES</vt:lpstr>
      <vt:lpstr>Características Proyectos FIS</vt:lpstr>
      <vt:lpstr>Áreas Evaluación</vt:lpstr>
      <vt:lpstr>Portal FIS</vt:lpstr>
      <vt:lpstr>Secciones Memoria – Equipo</vt:lpstr>
      <vt:lpstr>Secciones Memoria – Proyecto Científico</vt:lpstr>
      <vt:lpstr>Claves Transversales</vt:lpstr>
      <vt:lpstr>Evaluación FIS</vt:lpstr>
      <vt:lpstr>Errores Frecuentes Generales</vt:lpstr>
      <vt:lpstr>Errores Frecuentes en el Equipo</vt:lpstr>
      <vt:lpstr>Contacto</vt:lpstr>
    </vt:vector>
  </TitlesOfParts>
  <Company>Comunidad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PPT IDIPAZ</dc:title>
  <dc:creator>Quijada Alcon.Daniel</dc:creator>
  <cp:lastModifiedBy>Daniel Q A</cp:lastModifiedBy>
  <cp:revision>63</cp:revision>
  <cp:lastPrinted>2021-09-14T15:19:29Z</cp:lastPrinted>
  <dcterms:created xsi:type="dcterms:W3CDTF">2021-07-15T10:05:25Z</dcterms:created>
  <dcterms:modified xsi:type="dcterms:W3CDTF">2023-10-04T04:55:26Z</dcterms:modified>
</cp:coreProperties>
</file>